
<file path=[Content_Types].xml><?xml version="1.0" encoding="utf-8"?>
<Types xmlns="http://schemas.openxmlformats.org/package/2006/content-types">
  <Default Extension="jpg" ContentType="image/jpeg"/>
  <Default Extension="emf" ContentType="image/x-emf"/>
  <Default Extension="doc" ContentType="application/msword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Default Extension="wmf" ContentType="image/x-wmf"/>
  <Default Extension="wav" ContentType="audio/wav"/>
  <Default Extension="gif" ContentType="image/gif"/>
  <Default Extension="rels" ContentType="application/vnd.openxmlformats-package.relationships+xml"/>
  <Default Extension="aiff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96" r:id="rId3"/>
    <p:sldId id="297" r:id="rId4"/>
    <p:sldId id="321" r:id="rId5"/>
    <p:sldId id="265" r:id="rId6"/>
    <p:sldId id="323" r:id="rId7"/>
    <p:sldId id="324" r:id="rId8"/>
    <p:sldId id="325" r:id="rId9"/>
    <p:sldId id="326" r:id="rId10"/>
    <p:sldId id="268" r:id="rId11"/>
    <p:sldId id="270" r:id="rId12"/>
    <p:sldId id="298" r:id="rId13"/>
    <p:sldId id="303" r:id="rId14"/>
    <p:sldId id="27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22" r:id="rId23"/>
    <p:sldId id="277" r:id="rId24"/>
    <p:sldId id="350" r:id="rId25"/>
    <p:sldId id="331" r:id="rId26"/>
    <p:sldId id="332" r:id="rId27"/>
    <p:sldId id="334" r:id="rId28"/>
    <p:sldId id="335" r:id="rId29"/>
    <p:sldId id="336" r:id="rId30"/>
    <p:sldId id="352" r:id="rId31"/>
    <p:sldId id="364" r:id="rId32"/>
    <p:sldId id="362" r:id="rId33"/>
    <p:sldId id="358" r:id="rId34"/>
    <p:sldId id="363" r:id="rId35"/>
    <p:sldId id="361" r:id="rId36"/>
    <p:sldId id="365" r:id="rId37"/>
    <p:sldId id="366" r:id="rId38"/>
    <p:sldId id="360" r:id="rId39"/>
    <p:sldId id="347" r:id="rId40"/>
    <p:sldId id="370" r:id="rId41"/>
    <p:sldId id="368" r:id="rId42"/>
    <p:sldId id="369" r:id="rId43"/>
    <p:sldId id="371" r:id="rId44"/>
    <p:sldId id="372" r:id="rId45"/>
    <p:sldId id="373" r:id="rId46"/>
    <p:sldId id="390" r:id="rId47"/>
    <p:sldId id="374" r:id="rId48"/>
    <p:sldId id="375" r:id="rId49"/>
    <p:sldId id="376" r:id="rId50"/>
    <p:sldId id="377" r:id="rId51"/>
    <p:sldId id="378" r:id="rId52"/>
    <p:sldId id="391" r:id="rId53"/>
    <p:sldId id="392" r:id="rId54"/>
    <p:sldId id="393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5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90" autoAdjust="0"/>
    <p:restoredTop sz="74362" autoAdjust="0"/>
  </p:normalViewPr>
  <p:slideViewPr>
    <p:cSldViewPr>
      <p:cViewPr>
        <p:scale>
          <a:sx n="100" d="100"/>
          <a:sy n="100" d="100"/>
        </p:scale>
        <p:origin x="-160" y="30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5" d="100"/>
        <a:sy n="145" d="100"/>
      </p:scale>
      <p:origin x="0" y="22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88150-A1C9-494A-8EBF-D0F18DB06759}" type="datetimeFigureOut">
              <a:rPr lang="en-US" smtClean="0"/>
              <a:t>2015-10-05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202EF-642E-694B-97E5-3C9E54F0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49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94F3D-C419-4FAD-834A-822D13520759}" type="datetimeFigureOut">
              <a:rPr lang="en-US" smtClean="0"/>
              <a:t>2015-10-05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8EBC1-E45D-4B18-AB9C-FF9314368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2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D5ED3-3E9B-412A-89B1-7CC7C2A38268}" type="slidenum">
              <a:rPr lang="en-GB" smtClean="0"/>
              <a:pPr/>
              <a:t>5</a:t>
            </a:fld>
            <a:endParaRPr lang="en-GB" smtClean="0"/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C52FA17-4B7C-40D8-A4B2-453B423B897C}" type="slidenum">
              <a:rPr lang="en-US" sz="1200">
                <a:latin typeface="Times" charset="0"/>
              </a:rPr>
              <a:pPr algn="r" eaLnBrk="0" hangingPunct="0"/>
              <a:t>5</a:t>
            </a:fld>
            <a:endParaRPr lang="en-US" sz="1200">
              <a:latin typeface="Times" charset="0"/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487" tIns="44450" rIns="90487" bIns="44450"/>
          <a:lstStyle/>
          <a:p>
            <a:pPr eaLnBrk="1" hangingPunct="1"/>
            <a:endParaRPr lang="sv-SE" smtClean="0"/>
          </a:p>
        </p:txBody>
      </p:sp>
      <p:sp>
        <p:nvSpPr>
          <p:cNvPr id="8294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471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236010F-0EC6-448F-AFED-4BD9551CED13}" type="slidenum">
              <a:rPr lang="en-GB" sz="1200"/>
              <a:pPr eaLnBrk="1" hangingPunct="1"/>
              <a:t>29</a:t>
            </a:fld>
            <a:endParaRPr lang="en-GB" sz="1200"/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0EBF76B-F172-42A4-85BA-EFA06E468F28}" type="slidenum">
              <a:rPr lang="en-US" sz="1200">
                <a:latin typeface="Times" panose="02020603050405020304" pitchFamily="18" charset="0"/>
              </a:rPr>
              <a:pPr algn="r"/>
              <a:t>29</a:t>
            </a:fld>
            <a:endParaRPr lang="en-US" sz="1200">
              <a:latin typeface="Times" panose="02020603050405020304" pitchFamily="18" charset="0"/>
            </a:endParaRPr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26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D5ED3-3E9B-412A-89B1-7CC7C2A38268}" type="slidenum">
              <a:rPr lang="en-GB" smtClean="0"/>
              <a:pPr/>
              <a:t>10</a:t>
            </a:fld>
            <a:endParaRPr lang="en-GB" smtClean="0"/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C52FA17-4B7C-40D8-A4B2-453B423B897C}" type="slidenum">
              <a:rPr lang="en-US" sz="1200">
                <a:latin typeface="Times" charset="0"/>
              </a:rPr>
              <a:pPr algn="r" eaLnBrk="0" hangingPunct="0"/>
              <a:t>10</a:t>
            </a:fld>
            <a:endParaRPr lang="en-US" sz="1200">
              <a:latin typeface="Times" charset="0"/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487" tIns="44450" rIns="90487" bIns="44450"/>
          <a:lstStyle/>
          <a:p>
            <a:pPr eaLnBrk="1" hangingPunct="1"/>
            <a:endParaRPr lang="sv-SE" smtClean="0"/>
          </a:p>
        </p:txBody>
      </p:sp>
      <p:sp>
        <p:nvSpPr>
          <p:cNvPr id="8294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917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D5ED3-3E9B-412A-89B1-7CC7C2A38268}" type="slidenum">
              <a:rPr lang="en-GB" smtClean="0"/>
              <a:pPr/>
              <a:t>11</a:t>
            </a:fld>
            <a:endParaRPr lang="en-GB" smtClean="0"/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C52FA17-4B7C-40D8-A4B2-453B423B897C}" type="slidenum">
              <a:rPr lang="en-US" sz="1200">
                <a:latin typeface="Times" charset="0"/>
              </a:rPr>
              <a:pPr algn="r" eaLnBrk="0" hangingPunct="0"/>
              <a:t>11</a:t>
            </a:fld>
            <a:endParaRPr lang="en-US" sz="1200">
              <a:latin typeface="Times" charset="0"/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487" tIns="44450" rIns="90487" bIns="44450"/>
          <a:lstStyle/>
          <a:p>
            <a:pPr eaLnBrk="1" hangingPunct="1"/>
            <a:endParaRPr lang="sv-SE" smtClean="0"/>
          </a:p>
        </p:txBody>
      </p:sp>
      <p:sp>
        <p:nvSpPr>
          <p:cNvPr id="8294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29035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D5ED3-3E9B-412A-89B1-7CC7C2A38268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C52FA17-4B7C-40D8-A4B2-453B423B897C}" type="slidenum">
              <a:rPr lang="en-US" sz="1200">
                <a:latin typeface="Times" charset="0"/>
              </a:rPr>
              <a:pPr algn="r" eaLnBrk="0" hangingPunct="0"/>
              <a:t>14</a:t>
            </a:fld>
            <a:endParaRPr lang="en-US" sz="1200">
              <a:latin typeface="Times" charset="0"/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487" tIns="44450" rIns="90487" bIns="44450"/>
          <a:lstStyle/>
          <a:p>
            <a:pPr eaLnBrk="1" hangingPunct="1"/>
            <a:endParaRPr lang="sv-SE" smtClean="0"/>
          </a:p>
        </p:txBody>
      </p:sp>
      <p:sp>
        <p:nvSpPr>
          <p:cNvPr id="8294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79521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65DD37-C0F3-4A33-AD5F-75762BCC9C98}" type="slidenum">
              <a:rPr lang="en-GB" smtClean="0"/>
              <a:pPr/>
              <a:t>23</a:t>
            </a:fld>
            <a:endParaRPr lang="en-GB" smtClean="0"/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DC37994-C2ED-4483-8184-91C71B279CDC}" type="slidenum">
              <a:rPr lang="en-US" sz="1200">
                <a:latin typeface="Times" charset="0"/>
              </a:rPr>
              <a:pPr algn="r" eaLnBrk="0" hangingPunct="0"/>
              <a:t>23</a:t>
            </a:fld>
            <a:endParaRPr lang="en-US" sz="1200">
              <a:latin typeface="Times" charset="0"/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sv-SE" smtClean="0"/>
          </a:p>
        </p:txBody>
      </p:sp>
    </p:spTree>
    <p:extLst>
      <p:ext uri="{BB962C8B-B14F-4D97-AF65-F5344CB8AC3E}">
        <p14:creationId xmlns:p14="http://schemas.microsoft.com/office/powerpoint/2010/main" val="383915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EA900A2-6DC5-4C10-94D8-12ABD1282D30}" type="slidenum">
              <a:rPr lang="en-GB" sz="1200"/>
              <a:pPr eaLnBrk="1" hangingPunct="1"/>
              <a:t>25</a:t>
            </a:fld>
            <a:endParaRPr lang="en-GB" sz="1200"/>
          </a:p>
        </p:txBody>
      </p:sp>
      <p:sp>
        <p:nvSpPr>
          <p:cNvPr id="675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5503225-EEAF-4AF4-A62F-88910788DCF5}" type="slidenum">
              <a:rPr lang="en-US" sz="1200">
                <a:latin typeface="Times" panose="02020603050405020304" pitchFamily="18" charset="0"/>
              </a:rPr>
              <a:pPr algn="r"/>
              <a:t>25</a:t>
            </a:fld>
            <a:endParaRPr lang="en-US" sz="1200">
              <a:latin typeface="Times" panose="02020603050405020304" pitchFamily="18" charset="0"/>
            </a:endParaRPr>
          </a:p>
        </p:txBody>
      </p:sp>
      <p:sp>
        <p:nvSpPr>
          <p:cNvPr id="675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0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11D07C7-F947-4D05-BE8C-0E5402B6A771}" type="slidenum">
              <a:rPr lang="en-GB" sz="1200"/>
              <a:pPr eaLnBrk="1" hangingPunct="1"/>
              <a:t>26</a:t>
            </a:fld>
            <a:endParaRPr lang="en-GB" sz="1200"/>
          </a:p>
        </p:txBody>
      </p:sp>
      <p:sp>
        <p:nvSpPr>
          <p:cNvPr id="6963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63C160A7-100D-46DF-9A92-2792D31B5723}" type="slidenum">
              <a:rPr lang="en-US" sz="1200">
                <a:latin typeface="Times" panose="02020603050405020304" pitchFamily="18" charset="0"/>
              </a:rPr>
              <a:pPr algn="r"/>
              <a:t>26</a:t>
            </a:fld>
            <a:endParaRPr lang="en-US" sz="1200">
              <a:latin typeface="Times" panose="02020603050405020304" pitchFamily="18" charset="0"/>
            </a:endParaRPr>
          </a:p>
        </p:txBody>
      </p:sp>
      <p:sp>
        <p:nvSpPr>
          <p:cNvPr id="696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5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EB210F-403B-4AED-9ED2-206847C5010B}" type="slidenum">
              <a:rPr lang="en-GB" sz="1200"/>
              <a:pPr eaLnBrk="1" hangingPunct="1"/>
              <a:t>27</a:t>
            </a:fld>
            <a:endParaRPr lang="en-GB" sz="1200"/>
          </a:p>
        </p:txBody>
      </p:sp>
      <p:sp>
        <p:nvSpPr>
          <p:cNvPr id="7373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689F90B4-4352-43AF-BBFF-2C608C38FF23}" type="slidenum">
              <a:rPr lang="en-US" sz="1200">
                <a:latin typeface="Times" panose="02020603050405020304" pitchFamily="18" charset="0"/>
              </a:rPr>
              <a:pPr algn="r"/>
              <a:t>27</a:t>
            </a:fld>
            <a:endParaRPr lang="en-US" sz="1200">
              <a:latin typeface="Times" panose="02020603050405020304" pitchFamily="18" charset="0"/>
            </a:endParaRPr>
          </a:p>
        </p:txBody>
      </p:sp>
      <p:sp>
        <p:nvSpPr>
          <p:cNvPr id="737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603310-66B7-45E6-8E12-4F1813EF91A0}" type="slidenum">
              <a:rPr lang="en-GB" sz="1200"/>
              <a:pPr eaLnBrk="1" hangingPunct="1"/>
              <a:t>28</a:t>
            </a:fld>
            <a:endParaRPr lang="en-GB" sz="1200"/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CEC042E-A840-42FF-958B-4541313ADBE7}" type="slidenum">
              <a:rPr lang="en-US" sz="1200">
                <a:latin typeface="Times" panose="02020603050405020304" pitchFamily="18" charset="0"/>
              </a:rPr>
              <a:pPr algn="r"/>
              <a:t>28</a:t>
            </a:fld>
            <a:endParaRPr lang="en-US" sz="1200">
              <a:latin typeface="Times" panose="02020603050405020304" pitchFamily="18" charset="0"/>
            </a:endParaRPr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v-S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1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ida 1 rad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kgrund tite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r="2778"/>
          <a:stretch/>
        </p:blipFill>
        <p:spPr>
          <a:xfrm>
            <a:off x="254000" y="215900"/>
            <a:ext cx="8636000" cy="6426200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 bwMode="auto">
          <a:xfrm>
            <a:off x="4860031" y="1519973"/>
            <a:ext cx="4114635" cy="12833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5004048" y="1527136"/>
            <a:ext cx="3810709" cy="716204"/>
          </a:xfrm>
        </p:spPr>
        <p:txBody>
          <a:bodyPr lIns="0" tIns="98182" rIns="0" bIns="83636"/>
          <a:lstStyle>
            <a:lvl1pPr>
              <a:defRPr sz="3600"/>
            </a:lvl1pPr>
          </a:lstStyle>
          <a:p>
            <a:r>
              <a:rPr lang="sv-SE" dirty="0" smtClean="0"/>
              <a:t>Enradig titelrubrik</a:t>
            </a:r>
            <a:endParaRPr lang="sv-SE" dirty="0"/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5004048" y="2226623"/>
            <a:ext cx="3810709" cy="322328"/>
          </a:xfrm>
        </p:spPr>
        <p:txBody>
          <a:bodyPr lIns="0" tIns="109091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sv-SE" dirty="0" smtClean="0"/>
              <a:t>Underrubrik eller namn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4932040" y="2204864"/>
            <a:ext cx="4029019" cy="12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Bildobjekt 9" descr="Lunds_universitet RGB 1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7" y="386291"/>
            <a:ext cx="782084" cy="947430"/>
          </a:xfrm>
          <a:prstGeom prst="rect">
            <a:avLst/>
          </a:prstGeom>
        </p:spPr>
      </p:pic>
      <p:pic>
        <p:nvPicPr>
          <p:cNvPr id="14" name="Bildobjekt 13" descr="Lunds sigill RGB 150.png"/>
          <p:cNvPicPr>
            <a:picLocks noChangeAspect="1"/>
          </p:cNvPicPr>
          <p:nvPr/>
        </p:nvPicPr>
        <p:blipFill>
          <a:blip r:embed="rId4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och punk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 smtClean="0"/>
              <a:t>Rubrik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53117" y="1670562"/>
            <a:ext cx="4441370" cy="372960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 hasCustomPrompt="1"/>
          </p:nvPr>
        </p:nvSpPr>
        <p:spPr>
          <a:xfrm>
            <a:off x="5431569" y="1670562"/>
            <a:ext cx="2964140" cy="3729603"/>
          </a:xfrm>
        </p:spPr>
        <p:txBody>
          <a:bodyPr/>
          <a:lstStyle>
            <a:lvl1pPr>
              <a:spcAft>
                <a:spcPts val="0"/>
              </a:spcAft>
              <a:buClr>
                <a:schemeClr val="tx2"/>
              </a:buClr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 sz="2000"/>
            </a:lvl3pPr>
            <a:lvl4pPr>
              <a:spcAft>
                <a:spcPts val="0"/>
              </a:spcAft>
              <a:buClr>
                <a:schemeClr val="tx2"/>
              </a:buCl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Skriv text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</p:txBody>
      </p:sp>
      <p:sp>
        <p:nvSpPr>
          <p:cNvPr id="5" name="Rektangel 4"/>
          <p:cNvSpPr/>
          <p:nvPr/>
        </p:nvSpPr>
        <p:spPr bwMode="auto">
          <a:xfrm>
            <a:off x="7705474" y="5396955"/>
            <a:ext cx="1269194" cy="13066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Bildobjekt 7" descr="Lunds_universitet RGB 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59" y="5588206"/>
            <a:ext cx="782084" cy="94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 och 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abell 4"/>
          <p:cNvSpPr>
            <a:spLocks noGrp="1"/>
          </p:cNvSpPr>
          <p:nvPr>
            <p:ph type="tbl" sz="quarter" idx="10"/>
          </p:nvPr>
        </p:nvSpPr>
        <p:spPr>
          <a:xfrm>
            <a:off x="793448" y="1785722"/>
            <a:ext cx="7582935" cy="359850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sv-SE" smtClean="0"/>
              <a:t>Click icon to add table</a:t>
            </a:r>
            <a:endParaRPr lang="en-GB" dirty="0"/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53473" y="284496"/>
            <a:ext cx="7709927" cy="1142735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smtClean="0"/>
              <a:t>Rubrik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bild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 descr="titel testbild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65100"/>
            <a:ext cx="8790432" cy="6516624"/>
          </a:xfrm>
          <a:prstGeom prst="rect">
            <a:avLst/>
          </a:prstGeom>
        </p:spPr>
      </p:pic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3347864" y="2233175"/>
            <a:ext cx="4357610" cy="823516"/>
          </a:xfrm>
        </p:spPr>
        <p:txBody>
          <a:bodyPr lIns="0" tIns="98182" rIns="0" bIns="87273"/>
          <a:lstStyle>
            <a:lvl1pPr>
              <a:defRPr sz="3600" baseline="0"/>
            </a:lvl1pPr>
          </a:lstStyle>
          <a:p>
            <a:r>
              <a:rPr lang="en-GB" dirty="0" err="1" smtClean="0"/>
              <a:t>Avsnittsrubrik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 flipV="1">
            <a:off x="3347864" y="3057634"/>
            <a:ext cx="4352715" cy="113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Bildobjekt 9" descr="Lunds sigill RGB 150.png"/>
          <p:cNvPicPr>
            <a:picLocks noChangeAspect="1"/>
          </p:cNvPicPr>
          <p:nvPr/>
        </p:nvPicPr>
        <p:blipFill>
          <a:blip r:embed="rId3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bild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 bwMode="auto">
          <a:xfrm>
            <a:off x="185461" y="183029"/>
            <a:ext cx="8784457" cy="651097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430465" y="2234179"/>
            <a:ext cx="6275009" cy="823516"/>
          </a:xfrm>
        </p:spPr>
        <p:txBody>
          <a:bodyPr lIns="0" tIns="98182" rIns="0" bIns="87273"/>
          <a:lstStyle>
            <a:lvl1pPr>
              <a:defRPr sz="5500" baseline="0"/>
            </a:lvl1pPr>
          </a:lstStyle>
          <a:p>
            <a:r>
              <a:rPr lang="en-GB" dirty="0" err="1" smtClean="0"/>
              <a:t>Avsnittsrubrik</a:t>
            </a:r>
            <a:endParaRPr lang="sv-SE" dirty="0"/>
          </a:p>
        </p:txBody>
      </p:sp>
      <p:cxnSp>
        <p:nvCxnSpPr>
          <p:cNvPr id="6" name="Rak 5"/>
          <p:cNvCxnSpPr/>
          <p:nvPr/>
        </p:nvCxnSpPr>
        <p:spPr bwMode="auto">
          <a:xfrm>
            <a:off x="1424922" y="3060189"/>
            <a:ext cx="62756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Bildobjekt 6" descr="Lunds sigill RGB 150.png"/>
          <p:cNvPicPr>
            <a:picLocks noChangeAspect="1"/>
          </p:cNvPicPr>
          <p:nvPr/>
        </p:nvPicPr>
        <p:blipFill>
          <a:blip r:embed="rId2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ktangel 3"/>
          <p:cNvSpPr/>
          <p:nvPr/>
        </p:nvSpPr>
        <p:spPr bwMode="auto">
          <a:xfrm>
            <a:off x="184181" y="181835"/>
            <a:ext cx="8784648" cy="6511974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30465" y="2230969"/>
            <a:ext cx="6275009" cy="823516"/>
          </a:xfrm>
        </p:spPr>
        <p:txBody>
          <a:bodyPr lIns="0" tIns="98182" rIns="0" bIns="87273"/>
          <a:lstStyle>
            <a:lvl1pPr>
              <a:defRPr sz="5500" baseline="0"/>
            </a:lvl1pPr>
          </a:lstStyle>
          <a:p>
            <a:r>
              <a:rPr lang="en-GB" dirty="0" err="1" smtClean="0"/>
              <a:t>Avsnittsrubrik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1424922" y="3060189"/>
            <a:ext cx="62756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Bildobjekt 7" descr="Lunds sigill RGB 150.png"/>
          <p:cNvPicPr>
            <a:picLocks noChangeAspect="1"/>
          </p:cNvPicPr>
          <p:nvPr/>
        </p:nvPicPr>
        <p:blipFill>
          <a:blip r:embed="rId2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bild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ktangel 3"/>
          <p:cNvSpPr/>
          <p:nvPr/>
        </p:nvSpPr>
        <p:spPr bwMode="auto">
          <a:xfrm>
            <a:off x="181942" y="183030"/>
            <a:ext cx="8784648" cy="6511974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30465" y="2232520"/>
            <a:ext cx="6275009" cy="823516"/>
          </a:xfrm>
        </p:spPr>
        <p:txBody>
          <a:bodyPr lIns="0" tIns="98182" rIns="0" bIns="87273"/>
          <a:lstStyle>
            <a:lvl1pPr>
              <a:defRPr sz="5500" baseline="0"/>
            </a:lvl1pPr>
          </a:lstStyle>
          <a:p>
            <a:r>
              <a:rPr lang="en-GB" dirty="0" err="1" smtClean="0"/>
              <a:t>Avsnittsrubrik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1424922" y="3060189"/>
            <a:ext cx="62756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Bildobjekt 7" descr="Lunds sigill RGB 150.png"/>
          <p:cNvPicPr>
            <a:picLocks noChangeAspect="1"/>
          </p:cNvPicPr>
          <p:nvPr/>
        </p:nvPicPr>
        <p:blipFill>
          <a:blip r:embed="rId2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bild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ktangel 3"/>
          <p:cNvSpPr/>
          <p:nvPr/>
        </p:nvSpPr>
        <p:spPr bwMode="auto">
          <a:xfrm>
            <a:off x="181942" y="183030"/>
            <a:ext cx="8784648" cy="6511974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30465" y="2230969"/>
            <a:ext cx="6275009" cy="823516"/>
          </a:xfrm>
        </p:spPr>
        <p:txBody>
          <a:bodyPr lIns="0" tIns="98182" rIns="0" bIns="87273"/>
          <a:lstStyle>
            <a:lvl1pPr>
              <a:defRPr sz="5500" baseline="0"/>
            </a:lvl1pPr>
          </a:lstStyle>
          <a:p>
            <a:r>
              <a:rPr lang="en-GB" dirty="0" err="1" smtClean="0"/>
              <a:t>Avsnittsrubrik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1424922" y="3060189"/>
            <a:ext cx="62756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Bildobjekt 7" descr="Lunds sigill RGB 150.png"/>
          <p:cNvPicPr>
            <a:picLocks noChangeAspect="1"/>
          </p:cNvPicPr>
          <p:nvPr/>
        </p:nvPicPr>
        <p:blipFill>
          <a:blip r:embed="rId2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ning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 bwMode="auto">
          <a:xfrm>
            <a:off x="181942" y="183942"/>
            <a:ext cx="8784648" cy="6511974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Bildobjekt 4" descr="Lunds_universitet RGB 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03" y="1285975"/>
            <a:ext cx="3378029" cy="4092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D1883E-3A16-4832-8257-60E23E618334}" type="datetimeFigureOut">
              <a:rPr lang="en-US" smtClean="0"/>
              <a:t>2015-10-05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A4806B-7B53-48CF-B152-24354DC5E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22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D1883E-3A16-4832-8257-60E23E618334}" type="datetimeFigureOut">
              <a:rPr lang="en-US" smtClean="0"/>
              <a:t>2015-10-05</a:t>
            </a:fld>
            <a:endParaRPr lang="en-US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A4806B-7B53-48CF-B152-24354DC5E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ida 2 rader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rosa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" y="189395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 bwMode="auto">
          <a:xfrm>
            <a:off x="2698045" y="1519974"/>
            <a:ext cx="6276622" cy="185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0" y="1514569"/>
            <a:ext cx="5825197" cy="1192513"/>
          </a:xfrm>
        </p:spPr>
        <p:txBody>
          <a:bodyPr lIns="0" tIns="98182" rIns="0" bIns="83636" anchor="t" anchorCtr="0"/>
          <a:lstStyle>
            <a:lvl1pPr>
              <a:defRPr sz="3600"/>
            </a:lvl1pPr>
          </a:lstStyle>
          <a:p>
            <a:r>
              <a:rPr lang="sv-SE" dirty="0" smtClean="0"/>
              <a:t>Tvåradig </a:t>
            </a:r>
            <a:br>
              <a:rPr lang="sv-SE" dirty="0" smtClean="0"/>
            </a:br>
            <a:r>
              <a:rPr lang="sv-SE" dirty="0" smtClean="0"/>
              <a:t>titelrubrik</a:t>
            </a:r>
            <a:endParaRPr lang="sv-SE" dirty="0"/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0" y="2784614"/>
            <a:ext cx="5825197" cy="322328"/>
          </a:xfrm>
        </p:spPr>
        <p:txBody>
          <a:bodyPr lIns="0" tIns="109091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sv-SE" dirty="0" smtClean="0"/>
              <a:t>Underrubrik eller namn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2986086" y="277567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Bildobjekt 12" descr="Lunds sigill RGB 150.png"/>
          <p:cNvPicPr>
            <a:picLocks noChangeAspect="1"/>
          </p:cNvPicPr>
          <p:nvPr/>
        </p:nvPicPr>
        <p:blipFill>
          <a:blip r:embed="rId3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2" name="Bildobjekt 11" descr="Lunds_universitet RGB 1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7" y="386291"/>
            <a:ext cx="782084" cy="94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3D7CD-D11B-436F-B9FA-F0A1F16B536F}" type="datetimeFigureOut">
              <a:rPr lang="sv-SE"/>
              <a:pPr>
                <a:defRPr/>
              </a:pPr>
              <a:t>2015-10-05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262D3-4D1C-4057-91AF-1AE77C30C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3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ida 1 ra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grön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" y="190536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 bwMode="auto">
          <a:xfrm>
            <a:off x="2698045" y="1519973"/>
            <a:ext cx="6276622" cy="12833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0" y="1527136"/>
            <a:ext cx="5825197" cy="716204"/>
          </a:xfrm>
        </p:spPr>
        <p:txBody>
          <a:bodyPr lIns="0" tIns="98182" rIns="0" bIns="83636"/>
          <a:lstStyle>
            <a:lvl1pPr>
              <a:defRPr sz="3600"/>
            </a:lvl1pPr>
          </a:lstStyle>
          <a:p>
            <a:r>
              <a:rPr lang="sv-SE" dirty="0" smtClean="0"/>
              <a:t>Enradig titelrubrik</a:t>
            </a:r>
            <a:endParaRPr lang="sv-SE" dirty="0"/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0" y="2226623"/>
            <a:ext cx="5825197" cy="322328"/>
          </a:xfrm>
        </p:spPr>
        <p:txBody>
          <a:bodyPr lIns="0" tIns="109091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sv-SE" dirty="0" smtClean="0"/>
              <a:t>Underrubrik eller namn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2986086" y="221768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Bildobjekt 12" descr="Lunds sigill RGB 150.png"/>
          <p:cNvPicPr>
            <a:picLocks noChangeAspect="1"/>
          </p:cNvPicPr>
          <p:nvPr/>
        </p:nvPicPr>
        <p:blipFill>
          <a:blip r:embed="rId3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0" name="Bildobjekt 9" descr="Lunds_universitet RGB 1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7" y="386291"/>
            <a:ext cx="782084" cy="94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ida 2 rad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framsidor150 ny grön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" y="190536"/>
            <a:ext cx="8784457" cy="6510978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 bwMode="auto">
          <a:xfrm>
            <a:off x="2698045" y="1519974"/>
            <a:ext cx="6276622" cy="185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0" y="1514569"/>
            <a:ext cx="5825197" cy="1192513"/>
          </a:xfrm>
        </p:spPr>
        <p:txBody>
          <a:bodyPr lIns="0" tIns="98182" rIns="0" bIns="83636" anchor="t" anchorCtr="0"/>
          <a:lstStyle>
            <a:lvl1pPr>
              <a:defRPr sz="3600" baseline="0"/>
            </a:lvl1pPr>
          </a:lstStyle>
          <a:p>
            <a:r>
              <a:rPr lang="sv-SE" dirty="0" smtClean="0"/>
              <a:t>Tvåradig </a:t>
            </a:r>
            <a:br>
              <a:rPr lang="sv-SE" dirty="0" smtClean="0"/>
            </a:br>
            <a:r>
              <a:rPr lang="sv-SE" dirty="0" smtClean="0"/>
              <a:t>titelrubrik</a:t>
            </a:r>
            <a:endParaRPr lang="sv-SE" dirty="0"/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0" y="2784614"/>
            <a:ext cx="5825197" cy="322328"/>
          </a:xfrm>
        </p:spPr>
        <p:txBody>
          <a:bodyPr lIns="0" tIns="109091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sv-SE" dirty="0" smtClean="0"/>
              <a:t>Underrubrik eller namn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2986086" y="277567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Bildobjekt 13" descr="Lunds sigill RGB 150.png"/>
          <p:cNvPicPr>
            <a:picLocks noChangeAspect="1"/>
          </p:cNvPicPr>
          <p:nvPr/>
        </p:nvPicPr>
        <p:blipFill>
          <a:blip r:embed="rId3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  <p:pic>
        <p:nvPicPr>
          <p:cNvPr id="12" name="Bildobjekt 11" descr="Lunds_universitet RGB 1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7" y="386291"/>
            <a:ext cx="782084" cy="94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punk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 smtClean="0"/>
              <a:t>Rubrik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67975" y="1853390"/>
            <a:ext cx="7707876" cy="3572255"/>
          </a:xfrm>
        </p:spPr>
        <p:txBody>
          <a:bodyPr/>
          <a:lstStyle>
            <a:lvl1pPr>
              <a:spcAft>
                <a:spcPts val="0"/>
              </a:spcAft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/>
            </a:lvl3pPr>
            <a:lvl4pPr>
              <a:spcAft>
                <a:spcPts val="0"/>
              </a:spcAft>
              <a:buClr>
                <a:schemeClr val="tx2"/>
              </a:buClr>
              <a:defRPr/>
            </a:lvl4pPr>
          </a:lstStyle>
          <a:p>
            <a:pPr lvl="0"/>
            <a:r>
              <a:rPr lang="sv-SE" dirty="0" smtClean="0"/>
              <a:t>Skriv text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</p:txBody>
      </p:sp>
      <p:cxnSp>
        <p:nvCxnSpPr>
          <p:cNvPr id="11" name="Rak 10"/>
          <p:cNvCxnSpPr/>
          <p:nvPr/>
        </p:nvCxnSpPr>
        <p:spPr bwMode="auto">
          <a:xfrm>
            <a:off x="757088" y="1503211"/>
            <a:ext cx="76251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och punk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sv-SE" dirty="0" smtClean="0"/>
              <a:t>Rubrik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51994" y="1670562"/>
            <a:ext cx="3181351" cy="3729603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 hasCustomPrompt="1"/>
          </p:nvPr>
        </p:nvSpPr>
        <p:spPr>
          <a:xfrm>
            <a:off x="4115607" y="1670561"/>
            <a:ext cx="4280102" cy="3729603"/>
          </a:xfrm>
        </p:spPr>
        <p:txBody>
          <a:bodyPr/>
          <a:lstStyle>
            <a:lvl1pPr>
              <a:spcAft>
                <a:spcPts val="0"/>
              </a:spcAft>
              <a:buClr>
                <a:schemeClr val="tx2"/>
              </a:buClr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 sz="2000"/>
            </a:lvl3pPr>
            <a:lvl4pPr>
              <a:spcAft>
                <a:spcPts val="0"/>
              </a:spcAft>
              <a:buClr>
                <a:schemeClr val="tx2"/>
              </a:buCl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Skriv text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</p:txBody>
      </p:sp>
      <p:sp>
        <p:nvSpPr>
          <p:cNvPr id="5" name="Rektangel 4"/>
          <p:cNvSpPr/>
          <p:nvPr/>
        </p:nvSpPr>
        <p:spPr bwMode="auto">
          <a:xfrm>
            <a:off x="7705474" y="5396955"/>
            <a:ext cx="1269194" cy="13066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Bildobjekt 7" descr="Lunds_universitet RGB 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59" y="5588206"/>
            <a:ext cx="782084" cy="94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sida för större illustrati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Bildobjekt 3" descr="Lunds_universitet RGB 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59" y="5588206"/>
            <a:ext cx="782084" cy="9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sida 1 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/>
          <p:cNvSpPr/>
          <p:nvPr/>
        </p:nvSpPr>
        <p:spPr bwMode="auto">
          <a:xfrm>
            <a:off x="185461" y="183029"/>
            <a:ext cx="8784457" cy="65109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ktangel 27"/>
          <p:cNvSpPr/>
          <p:nvPr/>
        </p:nvSpPr>
        <p:spPr bwMode="auto">
          <a:xfrm>
            <a:off x="2698045" y="1519973"/>
            <a:ext cx="6276622" cy="12833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ubrik 1"/>
          <p:cNvSpPr>
            <a:spLocks noGrp="1"/>
          </p:cNvSpPr>
          <p:nvPr>
            <p:ph type="ctrTitle" hasCustomPrompt="1"/>
          </p:nvPr>
        </p:nvSpPr>
        <p:spPr>
          <a:xfrm>
            <a:off x="2989560" y="1527136"/>
            <a:ext cx="5825197" cy="716204"/>
          </a:xfrm>
        </p:spPr>
        <p:txBody>
          <a:bodyPr lIns="0" tIns="98182" rIns="0" bIns="83636"/>
          <a:lstStyle>
            <a:lvl1pPr>
              <a:defRPr sz="3600"/>
            </a:lvl1pPr>
          </a:lstStyle>
          <a:p>
            <a:r>
              <a:rPr lang="sv-SE" dirty="0" smtClean="0"/>
              <a:t>Enradig titelrubrik</a:t>
            </a:r>
            <a:endParaRPr lang="sv-SE" dirty="0"/>
          </a:p>
        </p:txBody>
      </p:sp>
      <p:sp>
        <p:nvSpPr>
          <p:cNvPr id="30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0" y="2226623"/>
            <a:ext cx="5825197" cy="322328"/>
          </a:xfrm>
        </p:spPr>
        <p:txBody>
          <a:bodyPr lIns="0" tIns="109091" rIns="0"/>
          <a:lstStyle>
            <a:lvl1pPr marL="0" marR="0" indent="0" algn="l" defTabSz="914014" rtl="0" eaLnBrk="1" fontAlgn="base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sz="1200" b="1" cap="all" baseline="0">
                <a:solidFill>
                  <a:schemeClr val="tx1"/>
                </a:solidFill>
              </a:defRPr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sv-SE" dirty="0" smtClean="0"/>
              <a:t>Underrubrik eller namn</a:t>
            </a:r>
          </a:p>
        </p:txBody>
      </p:sp>
      <p:cxnSp>
        <p:nvCxnSpPr>
          <p:cNvPr id="31" name="Rak 30"/>
          <p:cNvCxnSpPr/>
          <p:nvPr/>
        </p:nvCxnSpPr>
        <p:spPr bwMode="auto">
          <a:xfrm>
            <a:off x="2986086" y="221768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Bildobjekt 7" descr="Lunds sigill RGB 150.png"/>
          <p:cNvPicPr>
            <a:picLocks noChangeAspect="1"/>
          </p:cNvPicPr>
          <p:nvPr/>
        </p:nvPicPr>
        <p:blipFill>
          <a:blip r:embed="rId2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sida 2 r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 bwMode="auto">
          <a:xfrm>
            <a:off x="185461" y="183029"/>
            <a:ext cx="8784457" cy="65109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ktangel 10"/>
          <p:cNvSpPr/>
          <p:nvPr/>
        </p:nvSpPr>
        <p:spPr bwMode="auto">
          <a:xfrm>
            <a:off x="2698045" y="1519974"/>
            <a:ext cx="6276622" cy="185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364" tIns="46182" rIns="92364" bIns="4618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89560" y="1514569"/>
            <a:ext cx="5825197" cy="1192513"/>
          </a:xfrm>
        </p:spPr>
        <p:txBody>
          <a:bodyPr lIns="0" tIns="98182" rIns="0" bIns="83636" anchor="t" anchorCtr="0"/>
          <a:lstStyle>
            <a:lvl1pPr>
              <a:defRPr sz="3600"/>
            </a:lvl1pPr>
          </a:lstStyle>
          <a:p>
            <a:r>
              <a:rPr lang="sv-SE" dirty="0" smtClean="0"/>
              <a:t>Tvåradig </a:t>
            </a:r>
            <a:br>
              <a:rPr lang="sv-SE" dirty="0" smtClean="0"/>
            </a:br>
            <a:r>
              <a:rPr lang="sv-SE" dirty="0" smtClean="0"/>
              <a:t>titelrubrik</a:t>
            </a:r>
            <a:endParaRPr lang="sv-SE" dirty="0"/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89560" y="2784614"/>
            <a:ext cx="5825197" cy="322328"/>
          </a:xfrm>
        </p:spPr>
        <p:txBody>
          <a:bodyPr lIns="0" tIns="109091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61818" indent="0" algn="ctr">
              <a:buNone/>
              <a:defRPr/>
            </a:lvl2pPr>
            <a:lvl3pPr marL="923635" indent="0" algn="ctr">
              <a:buNone/>
              <a:defRPr/>
            </a:lvl3pPr>
            <a:lvl4pPr marL="1385453" indent="0" algn="ctr">
              <a:buNone/>
              <a:defRPr/>
            </a:lvl4pPr>
            <a:lvl5pPr marL="1847271" indent="0" algn="ctr">
              <a:buNone/>
              <a:defRPr/>
            </a:lvl5pPr>
            <a:lvl6pPr marL="2309089" indent="0" algn="ctr">
              <a:buNone/>
              <a:defRPr/>
            </a:lvl6pPr>
            <a:lvl7pPr marL="2770906" indent="0" algn="ctr">
              <a:buNone/>
              <a:defRPr/>
            </a:lvl7pPr>
            <a:lvl8pPr marL="3232724" indent="0" algn="ctr">
              <a:buNone/>
              <a:defRPr/>
            </a:lvl8pPr>
            <a:lvl9pPr marL="3694542" indent="0" algn="ctr">
              <a:buNone/>
              <a:defRPr/>
            </a:lvl9pPr>
          </a:lstStyle>
          <a:p>
            <a:r>
              <a:rPr lang="sv-SE" dirty="0" smtClean="0"/>
              <a:t>Underrubrik eller namn</a:t>
            </a:r>
            <a:endParaRPr lang="sv-SE" dirty="0"/>
          </a:p>
        </p:txBody>
      </p:sp>
      <p:cxnSp>
        <p:nvCxnSpPr>
          <p:cNvPr id="9" name="Rak 8"/>
          <p:cNvCxnSpPr/>
          <p:nvPr/>
        </p:nvCxnSpPr>
        <p:spPr bwMode="auto">
          <a:xfrm>
            <a:off x="2986086" y="2775672"/>
            <a:ext cx="597497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Bildobjekt 9" descr="Lunds sigill RGB 150.png"/>
          <p:cNvPicPr>
            <a:picLocks noChangeAspect="1"/>
          </p:cNvPicPr>
          <p:nvPr/>
        </p:nvPicPr>
        <p:blipFill>
          <a:blip r:embed="rId2"/>
          <a:srcRect r="17691" b="21541"/>
          <a:stretch>
            <a:fillRect/>
          </a:stretch>
        </p:blipFill>
        <p:spPr>
          <a:xfrm>
            <a:off x="6429566" y="4289979"/>
            <a:ext cx="2714434" cy="256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 30"/>
          <p:cNvGrpSpPr/>
          <p:nvPr/>
        </p:nvGrpSpPr>
        <p:grpSpPr>
          <a:xfrm>
            <a:off x="-121163" y="-60121"/>
            <a:ext cx="9374826" cy="7002606"/>
            <a:chOff x="-119270" y="-59968"/>
            <a:chExt cx="9228344" cy="6984776"/>
          </a:xfrm>
        </p:grpSpPr>
        <p:cxnSp>
          <p:nvCxnSpPr>
            <p:cNvPr id="25" name="Rak 24"/>
            <p:cNvCxnSpPr/>
            <p:nvPr userDrawn="1"/>
          </p:nvCxnSpPr>
          <p:spPr bwMode="auto">
            <a:xfrm>
              <a:off x="-119270" y="1772485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ak 12"/>
            <p:cNvCxnSpPr/>
            <p:nvPr/>
          </p:nvCxnSpPr>
          <p:spPr bwMode="auto">
            <a:xfrm>
              <a:off x="-119270" y="176199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ak 13"/>
            <p:cNvCxnSpPr/>
            <p:nvPr/>
          </p:nvCxnSpPr>
          <p:spPr bwMode="auto">
            <a:xfrm>
              <a:off x="-119270" y="1266406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ak 14"/>
            <p:cNvCxnSpPr/>
            <p:nvPr/>
          </p:nvCxnSpPr>
          <p:spPr bwMode="auto">
            <a:xfrm>
              <a:off x="-119270" y="6676531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Rak 15"/>
            <p:cNvCxnSpPr/>
            <p:nvPr/>
          </p:nvCxnSpPr>
          <p:spPr bwMode="auto">
            <a:xfrm>
              <a:off x="1705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Rak 16"/>
            <p:cNvCxnSpPr/>
            <p:nvPr/>
          </p:nvCxnSpPr>
          <p:spPr bwMode="auto">
            <a:xfrm>
              <a:off x="8821042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ak 19"/>
            <p:cNvCxnSpPr/>
            <p:nvPr/>
          </p:nvCxnSpPr>
          <p:spPr bwMode="auto">
            <a:xfrm>
              <a:off x="41388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ak 22"/>
            <p:cNvCxnSpPr/>
            <p:nvPr/>
          </p:nvCxnSpPr>
          <p:spPr bwMode="auto">
            <a:xfrm>
              <a:off x="770383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ktangel 11"/>
            <p:cNvSpPr/>
            <p:nvPr userDrawn="1"/>
          </p:nvSpPr>
          <p:spPr bwMode="auto">
            <a:xfrm>
              <a:off x="0" y="0"/>
              <a:ext cx="9001125" cy="68405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0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3474" y="284496"/>
            <a:ext cx="7725825" cy="114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Rubrik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7976" y="1848614"/>
            <a:ext cx="7710530" cy="357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Skriv text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</p:txBody>
      </p:sp>
      <p:cxnSp>
        <p:nvCxnSpPr>
          <p:cNvPr id="10" name="Rak 9"/>
          <p:cNvCxnSpPr/>
          <p:nvPr/>
        </p:nvCxnSpPr>
        <p:spPr bwMode="auto">
          <a:xfrm>
            <a:off x="757088" y="1503211"/>
            <a:ext cx="76251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Bildobjekt 18" descr="Lunds_universitet RGB 15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48259" y="5588206"/>
            <a:ext cx="782084" cy="9474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014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5pPr>
      <a:lvl6pPr marL="461818"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6pPr>
      <a:lvl7pPr marL="923635"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7pPr>
      <a:lvl8pPr marL="1385453"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8pPr>
      <a:lvl9pPr marL="1847271" algn="l" defTabSz="914014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9pPr>
    </p:titleStyle>
    <p:bodyStyle>
      <a:lvl1pPr marL="232513" indent="-232513" algn="l" defTabSz="914014" rtl="0" eaLnBrk="1" fontAlgn="base" hangingPunct="1">
        <a:spcBef>
          <a:spcPts val="101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2200" b="0">
          <a:solidFill>
            <a:schemeClr val="tx2"/>
          </a:solidFill>
          <a:latin typeface="+mn-lt"/>
          <a:ea typeface="ＭＳ Ｐゴシック" charset="-128"/>
          <a:cs typeface="+mn-cs"/>
        </a:defRPr>
      </a:lvl1pPr>
      <a:lvl2pPr marL="707159" indent="-250151" algn="l" defTabSz="914014" rtl="0" eaLnBrk="1" fontAlgn="base" hangingPunct="1">
        <a:spcBef>
          <a:spcPts val="1010"/>
        </a:spcBef>
        <a:spcAft>
          <a:spcPts val="0"/>
        </a:spcAft>
        <a:buClr>
          <a:schemeClr val="tx1"/>
        </a:buClr>
        <a:buChar char="–"/>
        <a:defRPr sz="2200" b="0">
          <a:solidFill>
            <a:schemeClr val="tx2"/>
          </a:solidFill>
          <a:latin typeface="+mn-lt"/>
          <a:ea typeface="ＭＳ Ｐゴシック" charset="-128"/>
        </a:defRPr>
      </a:lvl2pPr>
      <a:lvl3pPr marL="1100024" indent="-181200" algn="l" defTabSz="914014" rtl="0" eaLnBrk="1" fontAlgn="base" hangingPunct="1">
        <a:spcBef>
          <a:spcPts val="1010"/>
        </a:spcBef>
        <a:spcAft>
          <a:spcPts val="0"/>
        </a:spcAft>
        <a:buClr>
          <a:schemeClr val="tx1"/>
        </a:buClr>
        <a:buFont typeface="Lucida Grande"/>
        <a:buChar char="»"/>
        <a:defRPr sz="2000" b="0">
          <a:solidFill>
            <a:schemeClr val="tx2"/>
          </a:solidFill>
          <a:latin typeface="+mn-lt"/>
          <a:ea typeface="ＭＳ Ｐゴシック" charset="-128"/>
        </a:defRPr>
      </a:lvl3pPr>
      <a:lvl4pPr marL="1566653" indent="-195631" algn="l" defTabSz="914014" rtl="0" eaLnBrk="1" fontAlgn="base" hangingPunct="1">
        <a:spcBef>
          <a:spcPts val="1010"/>
        </a:spcBef>
        <a:spcAft>
          <a:spcPts val="0"/>
        </a:spcAft>
        <a:buClr>
          <a:schemeClr val="tx1"/>
        </a:buClr>
        <a:buChar char="–"/>
        <a:defRPr sz="2000" b="0">
          <a:solidFill>
            <a:schemeClr val="tx2"/>
          </a:solidFill>
          <a:latin typeface="+mn-lt"/>
          <a:ea typeface="ＭＳ Ｐゴシック" charset="-128"/>
        </a:defRPr>
      </a:lvl4pPr>
      <a:lvl5pPr marL="2057334" indent="-229306" algn="l" defTabSz="914014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9152" indent="-229306" algn="l" defTabSz="91401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80970" indent="-229306" algn="l" defTabSz="91401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42787" indent="-229306" algn="l" defTabSz="91401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904605" indent="-229306" algn="l" defTabSz="91401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sv-SE"/>
      </a:defPPr>
      <a:lvl1pPr marL="0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818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635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453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271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089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0906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2724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4542" algn="l" defTabSz="461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8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2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aiff"/><Relationship Id="rId4" Type="http://schemas.openxmlformats.org/officeDocument/2006/relationships/audio" Target="../media/media2.aiff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image" Target="../media/image33.jpg"/><Relationship Id="rId10" Type="http://schemas.openxmlformats.org/officeDocument/2006/relationships/hyperlink" Target="http://upload.wikimedia.org/wikipedia/commons/a/a1/Siren,_viktigt_meddelande_2012-09-03.ogg" TargetMode="External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0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llbuxton.com/AudioUI06icons.pdf" TargetMode="External"/><Relationship Id="rId4" Type="http://schemas.openxmlformats.org/officeDocument/2006/relationships/hyperlink" Target="http://www.dev.icad.org/Proceedings/2007/Ulfvengren2007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youtube.com/watch?v=RlQEoJaLQRA&amp;index=1&amp;list=LLUWrOq7Z8y3wU9_ls5nLY0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www.axure.com/tour.aspx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projects.invisionapp.com/share/VS2EXS868%23/screens/67349775" TargetMode="Externa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hyperlink" Target="http://www.istartedsomething.com/20071018/powerpoint-prototype-toolkit-01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projects.invisionapp.com/d/main%23/projects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popapp.in/w/projects/545225acee4ef8b1505b4cdc/mockups/5605569e911ab1e36c7896bc" TargetMode="Externa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axure.com/download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pencil.evolus.vn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pport.balsamiq.com/customer/portal/articles/107966" TargetMode="External"/><Relationship Id="rId3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Interaktion och hi-fi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Kirsten </a:t>
            </a:r>
            <a:r>
              <a:rPr lang="en-US" dirty="0" err="1" smtClean="0"/>
              <a:t>Rassmus</a:t>
            </a:r>
            <a:r>
              <a:rPr lang="en-US" dirty="0" smtClean="0"/>
              <a:t>-Gröhn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5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>
            <a:normAutofit fontScale="90000"/>
          </a:bodyPr>
          <a:lstStyle/>
          <a:p>
            <a:r>
              <a:rPr lang="en-US" dirty="0" err="1" smtClean="0"/>
              <a:t>Känsloaspekter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UX (User Experience)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 lIns="90487" tIns="44450" rIns="90487" bIns="44450">
            <a:normAutofit/>
          </a:bodyPr>
          <a:lstStyle/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en-US" dirty="0" smtClean="0"/>
              <a:t>Expressive Interfaces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en-US" dirty="0" smtClean="0"/>
              <a:t>Frustrating Interfaces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en-US" dirty="0" smtClean="0"/>
              <a:t>Persuasive Technologies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en-US" dirty="0" smtClean="0"/>
              <a:t>Virtual Agents/Humans</a:t>
            </a:r>
            <a:br>
              <a:rPr lang="en-US" dirty="0" smtClean="0"/>
            </a:br>
            <a:r>
              <a:rPr lang="en-US" dirty="0" smtClean="0"/>
              <a:t>(Anthropomorphism and Zoomorphism)</a:t>
            </a:r>
            <a:endParaRPr lang="en-US" dirty="0"/>
          </a:p>
        </p:txBody>
      </p:sp>
      <p:sp>
        <p:nvSpPr>
          <p:cNvPr id="2" name="AutoShape 2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63500" y="-6334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" name="AutoShape 4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215900" y="-4810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1341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>
            <a:normAutofit/>
          </a:bodyPr>
          <a:lstStyle/>
          <a:p>
            <a:r>
              <a:rPr lang="en-US" dirty="0" smtClean="0"/>
              <a:t>Expressive aspects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63500" y="-6334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" name="AutoShape 4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215900" y="-4810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1332000" y="2132936"/>
            <a:ext cx="6480000" cy="72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4000" dirty="0" smtClean="0"/>
              <a:t>:-)     ;-)     :-o     :-(     &gt;:-(</a:t>
            </a:r>
            <a:endParaRPr lang="sv-SE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132000" y="1785963"/>
            <a:ext cx="2880000" cy="49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smtClean="0">
                <a:solidFill>
                  <a:srgbClr val="0070C0"/>
                </a:solidFill>
              </a:rPr>
              <a:t>Smileys</a:t>
            </a:r>
            <a:endParaRPr lang="sv-SE" sz="24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2000" y="3177032"/>
            <a:ext cx="432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err="1" smtClean="0">
                <a:solidFill>
                  <a:srgbClr val="0070C0"/>
                </a:solidFill>
              </a:rPr>
              <a:t>Emoticons</a:t>
            </a:r>
            <a:r>
              <a:rPr lang="sv-SE" sz="2400" dirty="0" smtClean="0">
                <a:solidFill>
                  <a:srgbClr val="0070C0"/>
                </a:solidFill>
              </a:rPr>
              <a:t> och dylikt</a:t>
            </a:r>
            <a:endParaRPr lang="sv-SE" sz="2400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0" y="3685150"/>
            <a:ext cx="3240000" cy="29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49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Expressive </a:t>
            </a:r>
            <a:r>
              <a:rPr lang="sv-SE" dirty="0" err="1" smtClean="0"/>
              <a:t>aspects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Tillhandahåller </a:t>
            </a:r>
            <a:r>
              <a:rPr lang="sv-SE" dirty="0"/>
              <a:t>betryggande feedback till användaren som kan vara både informativ och rolig</a:t>
            </a:r>
            <a:r>
              <a:rPr lang="sv-SE" dirty="0" smtClean="0"/>
              <a:t>.</a:t>
            </a:r>
          </a:p>
          <a:p>
            <a:r>
              <a:rPr lang="sv-SE" dirty="0"/>
              <a:t>K</a:t>
            </a:r>
            <a:r>
              <a:rPr lang="sv-SE" dirty="0" smtClean="0"/>
              <a:t>an </a:t>
            </a:r>
            <a:r>
              <a:rPr lang="sv-SE" dirty="0"/>
              <a:t>de ha motsatt effekt på människor som tycker att de är påträngande och kan orsaka irritation och till och med ilska.</a:t>
            </a:r>
            <a:r>
              <a:rPr lang="sv-SE" dirty="0" smtClean="0"/>
              <a:t> </a:t>
            </a:r>
          </a:p>
          <a:p>
            <a:r>
              <a:rPr lang="sv-SE" dirty="0"/>
              <a:t>Estetiken hos ett användargränssnitt kan ha en positiv effekt på människors uppfattning av systems användbarhet</a:t>
            </a:r>
          </a:p>
          <a:p>
            <a:r>
              <a:rPr lang="sv-SE" dirty="0"/>
              <a:t>Gör användare mer toleranta, t.ex. kan de tänka sig att vänta några extra sekunder på att en webbplats laddas ner.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7224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Diskussion: </a:t>
            </a:r>
            <a:r>
              <a:rPr lang="sv-SE" dirty="0" err="1" smtClean="0"/>
              <a:t>Frustratic</a:t>
            </a:r>
            <a:r>
              <a:rPr lang="sv-SE" dirty="0" smtClean="0"/>
              <a:t> </a:t>
            </a:r>
            <a:r>
              <a:rPr lang="sv-SE" dirty="0" err="1" smtClean="0"/>
              <a:t>aspects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 </a:t>
            </a:r>
            <a:r>
              <a:rPr lang="sv-SE" dirty="0" smtClean="0"/>
              <a:t>många situationer </a:t>
            </a:r>
            <a:r>
              <a:rPr lang="sv-SE" dirty="0"/>
              <a:t>kan </a:t>
            </a:r>
            <a:r>
              <a:rPr lang="sv-SE" dirty="0" smtClean="0"/>
              <a:t>användargränssnitt oavsiktligt </a:t>
            </a:r>
            <a:r>
              <a:rPr lang="sv-SE" dirty="0"/>
              <a:t>framkalla negativa emotionella reaktioner, som ilska och </a:t>
            </a:r>
            <a:r>
              <a:rPr lang="sv-SE" dirty="0" smtClean="0"/>
              <a:t>avsky</a:t>
            </a:r>
          </a:p>
          <a:p>
            <a:pPr marL="0" indent="0">
              <a:buNone/>
            </a:pPr>
            <a:endParaRPr lang="sv-SE" dirty="0" smtClean="0"/>
          </a:p>
          <a:p>
            <a:r>
              <a:rPr lang="sv-SE" dirty="0" smtClean="0"/>
              <a:t>Tänk bara på alla fjärrkontroller</a:t>
            </a:r>
            <a:r>
              <a:rPr lang="sv-SE" dirty="0"/>
              <a:t>, skrivare, digitala </a:t>
            </a:r>
            <a:r>
              <a:rPr lang="sv-SE" dirty="0" smtClean="0"/>
              <a:t>väckarklockor, digitala </a:t>
            </a:r>
            <a:r>
              <a:rPr lang="sv-SE" dirty="0" err="1" smtClean="0"/>
              <a:t>TV-system</a:t>
            </a:r>
            <a:r>
              <a:rPr lang="sv-SE" dirty="0" smtClean="0"/>
              <a:t> etc. som vi tvingas interagera med…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4647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Frustrating </a:t>
            </a:r>
            <a:r>
              <a:rPr lang="en-US" dirty="0" smtClean="0"/>
              <a:t>aspects</a:t>
            </a:r>
            <a:endParaRPr lang="en-US" dirty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 lIns="90487" tIns="44450" rIns="90487" bIns="44450">
            <a:normAutofit/>
          </a:bodyPr>
          <a:lstStyle/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sv-SE" dirty="0" smtClean="0"/>
              <a:t>Gimmickar</a:t>
            </a:r>
            <a:r>
              <a:rPr lang="en-US" dirty="0" smtClean="0"/>
              <a:t> (</a:t>
            </a:r>
            <a:r>
              <a:rPr lang="en-US" i="1" dirty="0" smtClean="0"/>
              <a:t>Gimmicks</a:t>
            </a:r>
            <a:r>
              <a:rPr lang="en-US" dirty="0" smtClean="0"/>
              <a:t>)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sv-SE" dirty="0" smtClean="0"/>
              <a:t>Felmeddelanden</a:t>
            </a:r>
            <a:r>
              <a:rPr lang="en-US" dirty="0" smtClean="0"/>
              <a:t> (</a:t>
            </a:r>
            <a:r>
              <a:rPr lang="en-US" i="1" dirty="0" smtClean="0"/>
              <a:t>Error Messages</a:t>
            </a:r>
            <a:r>
              <a:rPr lang="en-US" dirty="0" smtClean="0"/>
              <a:t>)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sv-SE" dirty="0" smtClean="0"/>
              <a:t>Väntan</a:t>
            </a:r>
            <a:r>
              <a:rPr lang="en-US" dirty="0" smtClean="0"/>
              <a:t> (</a:t>
            </a:r>
            <a:r>
              <a:rPr lang="en-US" i="1" dirty="0" smtClean="0"/>
              <a:t>Waiting</a:t>
            </a:r>
            <a:r>
              <a:rPr lang="en-US" dirty="0" smtClean="0"/>
              <a:t>)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sv-SE" dirty="0" smtClean="0"/>
              <a:t>Uppgraderingar</a:t>
            </a:r>
            <a:r>
              <a:rPr lang="en-US" dirty="0" smtClean="0"/>
              <a:t> (</a:t>
            </a:r>
            <a:r>
              <a:rPr lang="en-US" i="1" dirty="0" smtClean="0"/>
              <a:t>Upgrades</a:t>
            </a:r>
            <a:r>
              <a:rPr lang="en-US" dirty="0" smtClean="0"/>
              <a:t>)</a:t>
            </a:r>
          </a:p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sv-SE" dirty="0" smtClean="0"/>
              <a:t>Utseende</a:t>
            </a:r>
            <a:r>
              <a:rPr lang="en-US" dirty="0" smtClean="0"/>
              <a:t> (</a:t>
            </a:r>
            <a:r>
              <a:rPr lang="en-US" i="1" dirty="0" smtClean="0"/>
              <a:t>Appearance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AutoShape 2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63500" y="-6334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" name="AutoShape 4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215900" y="-4810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0568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Gimmickar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49368"/>
              </p:ext>
            </p:extLst>
          </p:nvPr>
        </p:nvGraphicFramePr>
        <p:xfrm>
          <a:off x="971600" y="3068960"/>
          <a:ext cx="7090012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Document" r:id="rId3" imgW="3657600" imgH="557784" progId="Word.Document.8">
                  <p:embed/>
                </p:oleObj>
              </mc:Choice>
              <mc:Fallback>
                <p:oleObj name="Document" r:id="rId3" imgW="3657600" imgH="5577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068960"/>
                        <a:ext cx="7090012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9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Felmeddelanden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Varför göra användarna oroliga?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54900"/>
              </p:ext>
            </p:extLst>
          </p:nvPr>
        </p:nvGraphicFramePr>
        <p:xfrm>
          <a:off x="251520" y="2708920"/>
          <a:ext cx="86576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Document" r:id="rId4" imgW="5014435" imgH="1547098" progId="Word.Document.8">
                  <p:embed/>
                </p:oleObj>
              </mc:Choice>
              <mc:Fallback>
                <p:oleObj name="Document" r:id="rId4" imgW="5014435" imgH="15470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708920"/>
                        <a:ext cx="86576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ktangel 4"/>
          <p:cNvSpPr/>
          <p:nvPr/>
        </p:nvSpPr>
        <p:spPr>
          <a:xfrm>
            <a:off x="1664032" y="6267310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bg1">
                    <a:lumMod val="65000"/>
                  </a:schemeClr>
                </a:solidFill>
              </a:rPr>
              <a:t>För detaljer se ”Felhantering” i föreläsningen ”Interaktion 1”</a:t>
            </a:r>
          </a:p>
        </p:txBody>
      </p:sp>
    </p:spTree>
    <p:extLst>
      <p:ext uri="{BB962C8B-B14F-4D97-AF65-F5344CB8AC3E}">
        <p14:creationId xmlns:p14="http://schemas.microsoft.com/office/powerpoint/2010/main" val="101201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Väntan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122" name="Picture 2" descr="http://marbleofdoom.com/D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439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thecollaredsheep.com/wp-content/uploads/2010/07/Windows-Hourglass-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27" y="2397461"/>
            <a:ext cx="3363149" cy="26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4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</a:t>
            </a:r>
            <a:r>
              <a:rPr lang="sv-SE" dirty="0" smtClean="0"/>
              <a:t>ppgraderingar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8194" name="Picture 2" descr="http://www.allensphotoblog.com/blog1/images/Software%20Updat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96" y="1758047"/>
            <a:ext cx="3816424" cy="434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trekker.net/wp-content/uploads/2012/02/01-Disable-Java-Updates-with-Group-Polic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282156"/>
            <a:ext cx="41624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82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Utseende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9218" name="Picture 2" descr="http://cs3240team11.files.wordpress.com/2012/08/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6498"/>
            <a:ext cx="9137677" cy="540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8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Emotional interactions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34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B</a:t>
            </a:r>
            <a:r>
              <a:rPr lang="sv-SE" dirty="0" smtClean="0"/>
              <a:t>ör datorer be om ursäkt?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42" name="Picture 2" descr="http://steven.ma/wp-content/uploads/computer_frust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6645688" cy="44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47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The Media </a:t>
            </a:r>
            <a:r>
              <a:rPr lang="sv-SE" dirty="0" err="1" smtClean="0"/>
              <a:t>Equation</a:t>
            </a:r>
            <a:r>
              <a:rPr lang="sv-SE" dirty="0" smtClean="0"/>
              <a:t> </a:t>
            </a:r>
            <a:br>
              <a:rPr lang="sv-SE" dirty="0" smtClean="0"/>
            </a:br>
            <a:r>
              <a:rPr lang="sv-SE" dirty="0" smtClean="0"/>
              <a:t>(Reeves &amp; </a:t>
            </a:r>
            <a:r>
              <a:rPr lang="sv-SE" dirty="0" err="1" smtClean="0"/>
              <a:t>Nass</a:t>
            </a:r>
            <a:r>
              <a:rPr lang="sv-SE" dirty="0" smtClean="0"/>
              <a:t>, 1996)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3388" y="1844824"/>
            <a:ext cx="4834880" cy="4525963"/>
          </a:xfrm>
        </p:spPr>
        <p:txBody>
          <a:bodyPr/>
          <a:lstStyle/>
          <a:p>
            <a:r>
              <a:rPr lang="sv-SE" dirty="0"/>
              <a:t>Att be om ursäkt är en typisk social oskriven regel för mänskligt </a:t>
            </a:r>
            <a:r>
              <a:rPr lang="sv-SE" dirty="0" smtClean="0"/>
              <a:t>beteende</a:t>
            </a:r>
            <a:r>
              <a:rPr lang="sv-SE" dirty="0"/>
              <a:t>.</a:t>
            </a:r>
            <a:endParaRPr lang="sv-SE" dirty="0" smtClean="0"/>
          </a:p>
          <a:p>
            <a:r>
              <a:rPr lang="sv-SE" dirty="0" smtClean="0"/>
              <a:t>Datorer </a:t>
            </a:r>
            <a:r>
              <a:rPr lang="sv-SE" dirty="0"/>
              <a:t>bör vara artiga och hövliga på samma sätt som människor är mot varandra. </a:t>
            </a:r>
          </a:p>
        </p:txBody>
      </p:sp>
      <p:pic>
        <p:nvPicPr>
          <p:cNvPr id="4" name="Picture 2" descr="http://www.bibliovault.org/thumbs/978-1-57586-053-4-front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44824"/>
            <a:ext cx="2428721" cy="36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0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266" name="Picture 2" descr="http://theblackfin.files.wordpress.com/2011/10/siri-facebook-n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31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Persuasive Technologies</a:t>
            </a:r>
            <a:endParaRPr lang="sv-SE" dirty="0" smtClean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Övertygande, övertalande, manipulerande…</a:t>
            </a:r>
          </a:p>
          <a:p>
            <a:r>
              <a:rPr lang="sv-SE" dirty="0" smtClean="0"/>
              <a:t>System som är medvetet designade för att förändra folks attityder och beteende</a:t>
            </a:r>
            <a:endParaRPr lang="sv-SE" dirty="0"/>
          </a:p>
        </p:txBody>
      </p:sp>
      <p:pic>
        <p:nvPicPr>
          <p:cNvPr id="7" name="Picture 2" descr="http://www.sherrysnider.com/wp-content/uploads/2012/09/BuyNowWithOneCl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87" y="3501008"/>
            <a:ext cx="662822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0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NiviNavi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975" y="1853390"/>
            <a:ext cx="4264065" cy="3572255"/>
          </a:xfrm>
        </p:spPr>
        <p:txBody>
          <a:bodyPr/>
          <a:lstStyle/>
          <a:p>
            <a:r>
              <a:rPr lang="en-US" dirty="0" err="1" smtClean="0"/>
              <a:t>Lekfullt</a:t>
            </a:r>
            <a:r>
              <a:rPr lang="en-US" dirty="0" smtClean="0"/>
              <a:t> </a:t>
            </a:r>
            <a:r>
              <a:rPr lang="en-US" dirty="0" err="1" smtClean="0"/>
              <a:t>navigationsspel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barn med </a:t>
            </a:r>
            <a:r>
              <a:rPr lang="en-US" dirty="0" err="1" smtClean="0"/>
              <a:t>synnedsättning</a:t>
            </a:r>
            <a:endParaRPr lang="en-US" dirty="0"/>
          </a:p>
        </p:txBody>
      </p:sp>
      <p:pic>
        <p:nvPicPr>
          <p:cNvPr id="5" name="Picture 4" descr="linus_håv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4968552" cy="2112378"/>
          </a:xfrm>
          <a:prstGeom prst="rect">
            <a:avLst/>
          </a:prstGeom>
        </p:spPr>
      </p:pic>
      <p:pic>
        <p:nvPicPr>
          <p:cNvPr id="6" name="Picture 5" descr="nivinav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2816"/>
            <a:ext cx="4104456" cy="20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Anthropomorphism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idx="1"/>
          </p:nvPr>
        </p:nvSpPr>
        <p:spPr>
          <a:xfrm>
            <a:off x="667975" y="1853390"/>
            <a:ext cx="5992257" cy="3572255"/>
          </a:xfrm>
        </p:spPr>
        <p:txBody>
          <a:bodyPr>
            <a:noAutofit/>
          </a:bodyPr>
          <a:lstStyle/>
          <a:p>
            <a:pPr eaLnBrk="1" hangingPunct="1"/>
            <a:r>
              <a:rPr lang="en-GB" sz="2500" dirty="0" smtClean="0"/>
              <a:t>Attributing human-like qualities to inanimate objects (e.g. cars, computers)</a:t>
            </a:r>
          </a:p>
          <a:p>
            <a:pPr eaLnBrk="1" hangingPunct="1"/>
            <a:r>
              <a:rPr lang="en-GB" sz="2500" dirty="0" smtClean="0"/>
              <a:t>Well known phenomenon in advertising </a:t>
            </a:r>
          </a:p>
          <a:p>
            <a:pPr lvl="1" eaLnBrk="1" hangingPunct="1"/>
            <a:r>
              <a:rPr lang="en-GB" sz="2500" dirty="0" smtClean="0">
                <a:ea typeface="ＭＳ Ｐゴシック" panose="020B0600070205080204" pitchFamily="34" charset="-128"/>
              </a:rPr>
              <a:t>Dancing butter, drinks, breakfast cereals</a:t>
            </a:r>
          </a:p>
          <a:p>
            <a:pPr eaLnBrk="1" hangingPunct="1"/>
            <a:r>
              <a:rPr lang="en-GB" sz="2500" dirty="0" smtClean="0"/>
              <a:t>Much exploited in human-computer interaction</a:t>
            </a:r>
          </a:p>
          <a:p>
            <a:pPr lvl="1" eaLnBrk="1" hangingPunct="1"/>
            <a:r>
              <a:rPr lang="en-GB" sz="2500" dirty="0" smtClean="0">
                <a:ea typeface="ＭＳ Ｐゴシック" panose="020B0600070205080204" pitchFamily="34" charset="-128"/>
              </a:rPr>
              <a:t>Make user experience more enjoyable, more motivating, make people feel at ease, reduce anxiety</a:t>
            </a:r>
          </a:p>
        </p:txBody>
      </p:sp>
      <p:pic>
        <p:nvPicPr>
          <p:cNvPr id="34818" name="Picture 2" descr="http://www.filmmattersmagazine.com/wp-content/uploads/2012/01/2010_beauty_and_the_beast_005-1024x6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5" t="8732" r="31723" b="5188"/>
          <a:stretch/>
        </p:blipFill>
        <p:spPr bwMode="auto">
          <a:xfrm>
            <a:off x="6663364" y="1916832"/>
            <a:ext cx="220720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5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Which do you prefer?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sz="2400" smtClean="0">
                <a:solidFill>
                  <a:srgbClr val="1D6E76"/>
                </a:solidFill>
              </a:rPr>
              <a:t>1. As a welcome message</a:t>
            </a:r>
            <a:endParaRPr lang="en-GB" sz="2400" smtClean="0">
              <a:solidFill>
                <a:schemeClr val="accent2"/>
              </a:solidFill>
            </a:endParaRPr>
          </a:p>
          <a:p>
            <a:pPr eaLnBrk="1" hangingPunct="1"/>
            <a:endParaRPr lang="en-GB" sz="2400" smtClean="0"/>
          </a:p>
          <a:p>
            <a:pPr eaLnBrk="1" hangingPunct="1"/>
            <a:r>
              <a:rPr lang="en-GB" sz="2400" smtClean="0"/>
              <a:t>“Hello Chris! Nice to see you again. Welcome back. Now what were we doing last time? Oh yes, exercise 5. Let’s start again.”</a:t>
            </a:r>
          </a:p>
          <a:p>
            <a:pPr eaLnBrk="1" hangingPunct="1"/>
            <a:endParaRPr lang="en-GB" sz="2400" smtClean="0"/>
          </a:p>
          <a:p>
            <a:pPr eaLnBrk="1" hangingPunct="1"/>
            <a:r>
              <a:rPr lang="en-GB" sz="2400" smtClean="0"/>
              <a:t>“User 24, commence exercise 5.” </a:t>
            </a:r>
          </a:p>
        </p:txBody>
      </p:sp>
    </p:spTree>
    <p:extLst>
      <p:ext uri="{BB962C8B-B14F-4D97-AF65-F5344CB8AC3E}">
        <p14:creationId xmlns:p14="http://schemas.microsoft.com/office/powerpoint/2010/main" val="377381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600" smtClean="0"/>
              <a:t>Evidence to support anthropomorphism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sz="2400" dirty="0" smtClean="0"/>
              <a:t>Reeves and Naas (1996) found that computers that flatter and praise users in education software programs -&gt; positive impact on them</a:t>
            </a:r>
          </a:p>
          <a:p>
            <a:pPr eaLnBrk="1" hangingPunct="1"/>
            <a:endParaRPr lang="en-GB" sz="800" dirty="0" smtClean="0"/>
          </a:p>
          <a:p>
            <a:pPr eaLnBrk="1" hangingPunct="1">
              <a:buFontTx/>
              <a:buNone/>
            </a:pPr>
            <a:r>
              <a:rPr lang="en-GB" sz="2400" dirty="0" smtClean="0">
                <a:solidFill>
                  <a:srgbClr val="1D6E76"/>
                </a:solidFill>
              </a:rPr>
              <a:t>“Your question makes an important and useful distinction. Great job!”</a:t>
            </a:r>
          </a:p>
          <a:p>
            <a:pPr eaLnBrk="1" hangingPunct="1"/>
            <a:endParaRPr lang="en-GB" sz="80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GB" sz="2400" dirty="0" smtClean="0"/>
              <a:t>Students were more willing to continue with exercises with this kind of feedback</a:t>
            </a:r>
          </a:p>
        </p:txBody>
      </p:sp>
    </p:spTree>
    <p:extLst>
      <p:ext uri="{BB962C8B-B14F-4D97-AF65-F5344CB8AC3E}">
        <p14:creationId xmlns:p14="http://schemas.microsoft.com/office/powerpoint/2010/main" val="13019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600" smtClean="0"/>
              <a:t>Criticism of anthropomorphism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sz="2600" dirty="0" smtClean="0"/>
              <a:t>Deceptive, make people feel anxious, inferior or stupid</a:t>
            </a:r>
          </a:p>
          <a:p>
            <a:pPr eaLnBrk="1" hangingPunct="1">
              <a:lnSpc>
                <a:spcPct val="90000"/>
              </a:lnSpc>
            </a:pPr>
            <a:endParaRPr lang="en-GB" sz="2600" dirty="0" smtClean="0"/>
          </a:p>
          <a:p>
            <a:pPr eaLnBrk="1" hangingPunct="1">
              <a:lnSpc>
                <a:spcPct val="90000"/>
              </a:lnSpc>
            </a:pPr>
            <a:r>
              <a:rPr lang="en-GB" sz="2600" dirty="0" smtClean="0"/>
              <a:t>People tend not to like screen characters that wave their fingers at the user and say: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600" dirty="0" smtClean="0">
                <a:solidFill>
                  <a:srgbClr val="1D6E76"/>
                </a:solidFill>
                <a:ea typeface="ＭＳ Ｐゴシック" panose="020B0600070205080204" pitchFamily="34" charset="-128"/>
              </a:rPr>
              <a:t>Now Chris, that’s not right. You can do better than </a:t>
            </a:r>
            <a:r>
              <a:rPr lang="en-GB" sz="2600" dirty="0" err="1" smtClean="0">
                <a:solidFill>
                  <a:srgbClr val="1D6E76"/>
                </a:solidFill>
                <a:ea typeface="ＭＳ Ｐゴシック" panose="020B0600070205080204" pitchFamily="34" charset="-128"/>
              </a:rPr>
              <a:t>that.Try</a:t>
            </a:r>
            <a:r>
              <a:rPr lang="en-GB" sz="2600" dirty="0" smtClean="0">
                <a:solidFill>
                  <a:srgbClr val="1D6E76"/>
                </a:solidFill>
                <a:ea typeface="ＭＳ Ｐゴシック" panose="020B0600070205080204" pitchFamily="34" charset="-128"/>
              </a:rPr>
              <a:t> again.”</a:t>
            </a:r>
            <a:endParaRPr lang="en-GB" sz="2600" dirty="0" smtClean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GB" sz="2600" dirty="0" smtClean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600" dirty="0" smtClean="0"/>
              <a:t>Many prefer the more impersonal:</a:t>
            </a:r>
            <a:endParaRPr lang="en-GB" sz="2600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sz="2600" dirty="0" smtClean="0">
                <a:solidFill>
                  <a:srgbClr val="1D6E76"/>
                </a:solidFill>
                <a:ea typeface="ＭＳ Ｐゴシック" panose="020B0600070205080204" pitchFamily="34" charset="-128"/>
              </a:rPr>
              <a:t>“Incorrect. Try again.”</a:t>
            </a:r>
            <a:endParaRPr lang="en-GB" sz="2600" dirty="0" smtClean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GB" sz="2600" dirty="0" smtClean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600" dirty="0" smtClean="0"/>
              <a:t>Studies have shown that personalized feedback is considered to be less honest and makes users feel less responsible for their actions (e.g. </a:t>
            </a:r>
            <a:r>
              <a:rPr lang="en-GB" sz="2600" dirty="0" err="1" smtClean="0"/>
              <a:t>Quintanar</a:t>
            </a:r>
            <a:r>
              <a:rPr lang="en-GB" sz="2600" dirty="0" smtClean="0"/>
              <a:t>, 1982)</a:t>
            </a:r>
          </a:p>
          <a:p>
            <a:pPr lvl="1" eaLnBrk="1" hangingPunct="1">
              <a:lnSpc>
                <a:spcPct val="90000"/>
              </a:lnSpc>
            </a:pPr>
            <a:endParaRPr lang="en-GB" sz="24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81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Virtual characters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/>
            <a:r>
              <a:rPr lang="en-GB" sz="2400" smtClean="0"/>
              <a:t> Appearing on our screens in the form of:</a:t>
            </a:r>
          </a:p>
          <a:p>
            <a:pPr marL="990600" lvl="1" indent="-533400" eaLnBrk="1" hangingPunct="1"/>
            <a:r>
              <a:rPr lang="en-GB" sz="2000" smtClean="0">
                <a:ea typeface="ＭＳ Ｐゴシック" panose="020B0600070205080204" pitchFamily="34" charset="-128"/>
              </a:rPr>
              <a:t>Sales agents, characters in videogames, learning companions, wizards, pets, newsreaders</a:t>
            </a:r>
          </a:p>
          <a:p>
            <a:pPr marL="990600" lvl="1" indent="-533400" eaLnBrk="1" hangingPunct="1"/>
            <a:endParaRPr lang="en-GB" sz="800" smtClean="0">
              <a:ea typeface="ＭＳ Ｐゴシック" panose="020B0600070205080204" pitchFamily="34" charset="-128"/>
            </a:endParaRPr>
          </a:p>
          <a:p>
            <a:pPr marL="609600" indent="-609600" eaLnBrk="1" hangingPunct="1"/>
            <a:r>
              <a:rPr lang="en-GB" sz="2400" smtClean="0"/>
              <a:t>Provides a persona that is welcoming, has personality and makes user feel involved with them</a:t>
            </a:r>
          </a:p>
        </p:txBody>
      </p:sp>
      <p:pic>
        <p:nvPicPr>
          <p:cNvPr id="7680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7244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4953000" y="4876800"/>
          <a:ext cx="160020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8" name="Document" r:id="rId5" imgW="2286000" imgH="1969008" progId="Word.Document.8">
                  <p:embed/>
                </p:oleObj>
              </mc:Choice>
              <mc:Fallback>
                <p:oleObj name="Document" r:id="rId5" imgW="2286000" imgH="19690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1600200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912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Känslomässiga aspekter på interaktion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…handlar </a:t>
            </a:r>
            <a:r>
              <a:rPr lang="sv-SE" sz="2400" dirty="0"/>
              <a:t>om att överväga vad som gör oss glada, ledsna, irriterade, oroliga, frustrerade, motiverade, yra </a:t>
            </a:r>
            <a:r>
              <a:rPr lang="sv-SE" sz="2400" dirty="0" smtClean="0"/>
              <a:t>etc. </a:t>
            </a:r>
            <a:r>
              <a:rPr lang="sv-SE" sz="2400" dirty="0"/>
              <a:t>och att översätta denna kunskap till olika aspekter av </a:t>
            </a:r>
            <a:r>
              <a:rPr lang="sv-SE" sz="2400" dirty="0" smtClean="0"/>
              <a:t>användarupplevelsen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60381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Ljud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känsel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52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Ljud</a:t>
            </a:r>
            <a:endParaRPr lang="en-US" dirty="0"/>
          </a:p>
        </p:txBody>
      </p:sp>
      <p:pic>
        <p:nvPicPr>
          <p:cNvPr id="4" name="Content Placeholder 3" descr="stock-vector-symbol-of-sound-reproduction-from-musical-instruments-9694501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31" r="-51131"/>
          <a:stretch>
            <a:fillRect/>
          </a:stretch>
        </p:blipFill>
        <p:spPr>
          <a:xfrm>
            <a:off x="668338" y="1852613"/>
            <a:ext cx="7707312" cy="3573462"/>
          </a:xfrm>
        </p:spPr>
      </p:pic>
    </p:spTree>
    <p:extLst>
      <p:ext uri="{BB962C8B-B14F-4D97-AF65-F5344CB8AC3E}">
        <p14:creationId xmlns:p14="http://schemas.microsoft.com/office/powerpoint/2010/main" val="2894909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Återkoppling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5576" y="1916832"/>
            <a:ext cx="7707876" cy="3572255"/>
          </a:xfrm>
        </p:spPr>
        <p:txBody>
          <a:bodyPr/>
          <a:lstStyle/>
          <a:p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återkopplingsljud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en </a:t>
            </a:r>
            <a:r>
              <a:rPr lang="en-US" dirty="0" err="1"/>
              <a:t>dator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Är</a:t>
            </a:r>
            <a:r>
              <a:rPr lang="en-US" dirty="0"/>
              <a:t> de bra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dåliga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Varför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7" name="open_click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4208" y="3284984"/>
            <a:ext cx="812800" cy="812800"/>
          </a:xfrm>
          <a:prstGeom prst="rect">
            <a:avLst/>
          </a:prstGeom>
        </p:spPr>
      </p:pic>
      <p:pic>
        <p:nvPicPr>
          <p:cNvPr id="8" name="Sosumi.aiff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2120" y="47971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Signal-</a:t>
            </a:r>
            <a:r>
              <a:rPr lang="en-US" dirty="0" err="1" smtClean="0"/>
              <a:t>ljud</a:t>
            </a:r>
            <a:endParaRPr lang="en-US" dirty="0"/>
          </a:p>
        </p:txBody>
      </p:sp>
      <p:pic>
        <p:nvPicPr>
          <p:cNvPr id="10" name="135509__chriddof__agitated-alarm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2320" y="3429000"/>
            <a:ext cx="812800" cy="812800"/>
          </a:xfrm>
          <a:prstGeom prst="rect">
            <a:avLst/>
          </a:prstGeom>
        </p:spPr>
      </p:pic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755576" y="1916833"/>
            <a:ext cx="5976664" cy="2232248"/>
          </a:xfrm>
        </p:spPr>
        <p:txBody>
          <a:bodyPr/>
          <a:lstStyle/>
          <a:p>
            <a:r>
              <a:rPr lang="en-US" dirty="0" err="1" smtClean="0"/>
              <a:t>Uppmärksamhet</a:t>
            </a:r>
            <a:endParaRPr lang="en-US" dirty="0"/>
          </a:p>
        </p:txBody>
      </p:sp>
      <p:pic>
        <p:nvPicPr>
          <p:cNvPr id="13" name="Picture 12" descr="800px-Horn_for_public_warning_system_Swede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560" y="2852936"/>
            <a:ext cx="2514600" cy="1885951"/>
          </a:xfrm>
          <a:prstGeom prst="rect">
            <a:avLst/>
          </a:prstGeom>
        </p:spPr>
      </p:pic>
      <p:pic>
        <p:nvPicPr>
          <p:cNvPr id="14" name="Picture 13" descr="flygplan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276872"/>
            <a:ext cx="1618938" cy="992349"/>
          </a:xfrm>
          <a:prstGeom prst="rect">
            <a:avLst/>
          </a:prstGeom>
        </p:spPr>
      </p:pic>
      <p:pic>
        <p:nvPicPr>
          <p:cNvPr id="15" name="Picture 14" descr="Tesla_Roadster_Japanese_displa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356992"/>
            <a:ext cx="2747797" cy="2060848"/>
          </a:xfrm>
          <a:prstGeom prst="rect">
            <a:avLst/>
          </a:prstGeom>
        </p:spPr>
      </p:pic>
      <p:pic>
        <p:nvPicPr>
          <p:cNvPr id="16" name="182474__keweldog__car-horn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27984" y="5661248"/>
            <a:ext cx="812800" cy="81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3608" y="4941168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err="1" smtClean="0">
                <a:solidFill>
                  <a:schemeClr val="tx2"/>
                </a:solidFill>
                <a:hlinkClick r:id="rId10"/>
              </a:rPr>
              <a:t>Hesa</a:t>
            </a:r>
            <a:r>
              <a:rPr lang="en-US" sz="1200" b="0" dirty="0" smtClean="0">
                <a:solidFill>
                  <a:schemeClr val="tx2"/>
                </a:solidFill>
                <a:hlinkClick r:id="rId10"/>
              </a:rPr>
              <a:t> Fredrik</a:t>
            </a:r>
            <a:endParaRPr lang="en-US" sz="1200" b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8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Driftsljud</a:t>
            </a:r>
            <a:r>
              <a:rPr lang="en-US" dirty="0" smtClean="0"/>
              <a:t> (</a:t>
            </a:r>
            <a:r>
              <a:rPr lang="en-US" dirty="0" err="1" smtClean="0"/>
              <a:t>också</a:t>
            </a:r>
            <a:r>
              <a:rPr lang="en-US" dirty="0" smtClean="0"/>
              <a:t> </a:t>
            </a:r>
            <a:r>
              <a:rPr lang="en-US" dirty="0" err="1" smtClean="0"/>
              <a:t>återkopplande</a:t>
            </a:r>
            <a:r>
              <a:rPr lang="en-US" dirty="0" smtClean="0"/>
              <a:t>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Kan</a:t>
            </a:r>
            <a:r>
              <a:rPr lang="en-US" dirty="0" smtClean="0"/>
              <a:t> visa </a:t>
            </a:r>
            <a:r>
              <a:rPr lang="en-US" dirty="0" err="1" smtClean="0"/>
              <a:t>kvalitet</a:t>
            </a:r>
            <a:endParaRPr lang="en-US" dirty="0" smtClean="0"/>
          </a:p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signalera</a:t>
            </a:r>
            <a:r>
              <a:rPr lang="en-US" dirty="0" smtClean="0"/>
              <a:t> </a:t>
            </a:r>
            <a:r>
              <a:rPr lang="en-US" dirty="0" err="1" smtClean="0"/>
              <a:t>när</a:t>
            </a:r>
            <a:r>
              <a:rPr lang="en-US" dirty="0" smtClean="0"/>
              <a:t> </a:t>
            </a:r>
            <a:r>
              <a:rPr lang="en-US" dirty="0" err="1" smtClean="0"/>
              <a:t>något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händer</a:t>
            </a:r>
            <a:r>
              <a:rPr lang="en-US" dirty="0" smtClean="0"/>
              <a:t> </a:t>
            </a:r>
            <a:r>
              <a:rPr lang="en-US" dirty="0" err="1" smtClean="0"/>
              <a:t>något</a:t>
            </a:r>
            <a:r>
              <a:rPr lang="en-US" dirty="0" smtClean="0"/>
              <a:t>!”</a:t>
            </a:r>
            <a:endParaRPr lang="en-US" dirty="0"/>
          </a:p>
        </p:txBody>
      </p:sp>
      <p:pic>
        <p:nvPicPr>
          <p:cNvPr id="4" name="Picture 3" descr="koenigsegg-ccgt-tite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4005064"/>
            <a:ext cx="2728938" cy="1578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TAG_Dishwasher_-_VA6511TT_(Lifestyle)_r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184" y="2204864"/>
            <a:ext cx="2471861" cy="2209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p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3284984"/>
            <a:ext cx="1455180" cy="2309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181420__viertelnachvier__old-dot-matrix-printe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008" y="58052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Känsel</a:t>
            </a:r>
            <a:endParaRPr lang="en-US" dirty="0"/>
          </a:p>
        </p:txBody>
      </p:sp>
      <p:pic>
        <p:nvPicPr>
          <p:cNvPr id="4" name="Picture 2" descr="C:\Documents and Settings\charlotte\My Documents\dokument\presentationer\SHANGHAI\IMG_815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91" r="-2189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59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Haptik</a:t>
            </a:r>
            <a:r>
              <a:rPr lang="en-US" dirty="0" smtClean="0"/>
              <a:t> = </a:t>
            </a:r>
            <a:r>
              <a:rPr lang="en-US" dirty="0" err="1" smtClean="0"/>
              <a:t>handens</a:t>
            </a:r>
            <a:r>
              <a:rPr lang="en-US" dirty="0" smtClean="0"/>
              <a:t> </a:t>
            </a:r>
            <a:r>
              <a:rPr lang="en-US" dirty="0" err="1" smtClean="0"/>
              <a:t>känsel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rörelse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</a:p>
          <a:p>
            <a:pPr lvl="1"/>
            <a:r>
              <a:rPr lang="en-US" dirty="0" err="1" smtClean="0"/>
              <a:t>Manipulera</a:t>
            </a:r>
            <a:r>
              <a:rPr lang="en-US" dirty="0" smtClean="0"/>
              <a:t> </a:t>
            </a:r>
            <a:r>
              <a:rPr lang="en-US" dirty="0" err="1" smtClean="0"/>
              <a:t>tangentbord</a:t>
            </a:r>
            <a:endParaRPr lang="en-US" dirty="0" smtClean="0"/>
          </a:p>
          <a:p>
            <a:pPr lvl="1"/>
            <a:r>
              <a:rPr lang="en-US" dirty="0" err="1" smtClean="0"/>
              <a:t>Manövrera</a:t>
            </a:r>
            <a:r>
              <a:rPr lang="en-US" dirty="0" smtClean="0"/>
              <a:t> </a:t>
            </a:r>
            <a:r>
              <a:rPr lang="en-US" dirty="0" err="1" smtClean="0"/>
              <a:t>mus</a:t>
            </a:r>
            <a:endParaRPr lang="en-US" dirty="0" smtClean="0"/>
          </a:p>
          <a:p>
            <a:r>
              <a:rPr lang="en-US" dirty="0" err="1" smtClean="0"/>
              <a:t>Känsel-återkoppling</a:t>
            </a:r>
            <a:endParaRPr lang="en-US" dirty="0" smtClean="0"/>
          </a:p>
          <a:p>
            <a:pPr lvl="1"/>
            <a:r>
              <a:rPr lang="en-US" dirty="0" smtClean="0"/>
              <a:t>Force feedback</a:t>
            </a:r>
          </a:p>
          <a:p>
            <a:pPr lvl="1"/>
            <a:r>
              <a:rPr lang="en-US" dirty="0" err="1" smtClean="0"/>
              <a:t>Vibratorer</a:t>
            </a:r>
            <a:endParaRPr lang="en-US" dirty="0" smtClean="0"/>
          </a:p>
          <a:p>
            <a:pPr lvl="1"/>
            <a:r>
              <a:rPr lang="en-US" dirty="0" err="1" smtClean="0"/>
              <a:t>Temperatur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51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feedback</a:t>
            </a:r>
            <a:endParaRPr lang="en-US" dirty="0"/>
          </a:p>
        </p:txBody>
      </p:sp>
      <p:pic>
        <p:nvPicPr>
          <p:cNvPr id="4" name="Picture 4" descr="DSC0046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33" r="-308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34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Design-</a:t>
            </a:r>
            <a:r>
              <a:rPr lang="en-US" dirty="0" err="1" smtClean="0"/>
              <a:t>tankar</a:t>
            </a:r>
            <a:r>
              <a:rPr lang="en-US" dirty="0" smtClean="0"/>
              <a:t> (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projektet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Glöm</a:t>
            </a:r>
            <a:r>
              <a:rPr lang="en-US" dirty="0" smtClean="0"/>
              <a:t> </a:t>
            </a:r>
            <a:r>
              <a:rPr lang="en-US" dirty="0" err="1" smtClean="0"/>
              <a:t>inte</a:t>
            </a:r>
            <a:r>
              <a:rPr lang="en-US" dirty="0" smtClean="0"/>
              <a:t> </a:t>
            </a:r>
            <a:r>
              <a:rPr lang="en-US" dirty="0" err="1" smtClean="0"/>
              <a:t>ljud-interaktion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Tänk</a:t>
            </a:r>
            <a:r>
              <a:rPr lang="en-US" dirty="0" smtClean="0"/>
              <a:t> </a:t>
            </a:r>
            <a:r>
              <a:rPr lang="en-US" dirty="0" err="1" smtClean="0"/>
              <a:t>gärna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känselinteraktion</a:t>
            </a:r>
            <a:endParaRPr lang="en-US" dirty="0" smtClean="0"/>
          </a:p>
          <a:p>
            <a:r>
              <a:rPr lang="en-US" dirty="0" err="1" smtClean="0"/>
              <a:t>När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designar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känsel</a:t>
            </a:r>
            <a:r>
              <a:rPr lang="en-US" dirty="0" smtClean="0"/>
              <a:t>, </a:t>
            </a:r>
            <a:r>
              <a:rPr lang="en-US" dirty="0" err="1" smtClean="0"/>
              <a:t>börja</a:t>
            </a:r>
            <a:r>
              <a:rPr lang="en-US" dirty="0" smtClean="0"/>
              <a:t> </a:t>
            </a:r>
            <a:r>
              <a:rPr lang="en-US" dirty="0" err="1" smtClean="0"/>
              <a:t>tänka</a:t>
            </a:r>
            <a:r>
              <a:rPr lang="en-US" dirty="0" smtClean="0"/>
              <a:t> UTAN den </a:t>
            </a:r>
            <a:r>
              <a:rPr lang="en-US" dirty="0" err="1" smtClean="0"/>
              <a:t>visuella</a:t>
            </a:r>
            <a:r>
              <a:rPr lang="en-US" dirty="0" smtClean="0"/>
              <a:t> </a:t>
            </a:r>
            <a:r>
              <a:rPr lang="en-US" dirty="0" err="1" smtClean="0"/>
              <a:t>återkopplingen</a:t>
            </a:r>
            <a:endParaRPr lang="en-US" dirty="0"/>
          </a:p>
          <a:p>
            <a:pPr lvl="1"/>
            <a:r>
              <a:rPr lang="en-US" dirty="0" err="1" smtClean="0"/>
              <a:t>Inte</a:t>
            </a:r>
            <a:r>
              <a:rPr lang="en-US" dirty="0" smtClean="0"/>
              <a:t> </a:t>
            </a:r>
            <a:r>
              <a:rPr lang="en-US" dirty="0" err="1" smtClean="0"/>
              <a:t>hur</a:t>
            </a:r>
            <a:r>
              <a:rPr lang="en-US" dirty="0" smtClean="0"/>
              <a:t> </a:t>
            </a:r>
            <a:r>
              <a:rPr lang="en-US" dirty="0" err="1" smtClean="0"/>
              <a:t>ljuden</a:t>
            </a:r>
            <a:r>
              <a:rPr lang="en-US" dirty="0" smtClean="0"/>
              <a:t> / </a:t>
            </a:r>
            <a:r>
              <a:rPr lang="en-US" dirty="0" err="1" smtClean="0"/>
              <a:t>känselåterkopplingen</a:t>
            </a:r>
            <a:r>
              <a:rPr lang="en-US" dirty="0" smtClean="0"/>
              <a:t> </a:t>
            </a:r>
            <a:r>
              <a:rPr lang="en-US" dirty="0" err="1" smtClean="0"/>
              <a:t>ska</a:t>
            </a:r>
            <a:r>
              <a:rPr lang="en-US" dirty="0" smtClean="0"/>
              <a:t> </a:t>
            </a:r>
            <a:r>
              <a:rPr lang="en-US" dirty="0" err="1" smtClean="0"/>
              <a:t>bli</a:t>
            </a:r>
            <a:r>
              <a:rPr lang="en-US" dirty="0" smtClean="0"/>
              <a:t> </a:t>
            </a:r>
            <a:r>
              <a:rPr lang="en-US" i="1" dirty="0" err="1" smtClean="0"/>
              <a:t>effekter</a:t>
            </a:r>
            <a:r>
              <a:rPr lang="en-US" dirty="0" smtClean="0"/>
              <a:t>, </a:t>
            </a:r>
            <a:r>
              <a:rPr lang="en-US" dirty="0" err="1" smtClean="0"/>
              <a:t>utan</a:t>
            </a:r>
            <a:r>
              <a:rPr lang="en-US" dirty="0" smtClean="0"/>
              <a:t> </a:t>
            </a:r>
            <a:r>
              <a:rPr lang="en-US" dirty="0" err="1" smtClean="0"/>
              <a:t>stå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sig </a:t>
            </a:r>
            <a:r>
              <a:rPr lang="en-US" dirty="0" err="1" smtClean="0"/>
              <a:t>själva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26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 Norman on Emotional design: 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://www.youtube.com/watch?v=RlQEoJaLQRA&amp;index=1&amp;list=</a:t>
            </a:r>
            <a:r>
              <a:rPr lang="en-US" dirty="0" smtClean="0">
                <a:hlinkClick r:id="rId2"/>
              </a:rPr>
              <a:t>LLUWrOq7Z8y3wU9_ls5nLY0A</a:t>
            </a:r>
            <a:endParaRPr lang="en-US" dirty="0" smtClean="0"/>
          </a:p>
          <a:p>
            <a:r>
              <a:rPr lang="en-US" dirty="0" smtClean="0"/>
              <a:t>Bill Buxton m fl. </a:t>
            </a:r>
            <a:r>
              <a:rPr lang="en-US" dirty="0"/>
              <a:t>Auditory Icons: </a:t>
            </a:r>
            <a:r>
              <a:rPr lang="en-US" dirty="0">
                <a:hlinkClick r:id="rId3"/>
              </a:rPr>
              <a:t>http://www.billbuxton.com/</a:t>
            </a:r>
            <a:r>
              <a:rPr lang="en-US" dirty="0" smtClean="0">
                <a:hlinkClick r:id="rId3"/>
              </a:rPr>
              <a:t>AudioUI06icons.pdf</a:t>
            </a:r>
            <a:r>
              <a:rPr lang="en-US" dirty="0" smtClean="0"/>
              <a:t> </a:t>
            </a:r>
          </a:p>
          <a:p>
            <a:r>
              <a:rPr lang="en-US" dirty="0" err="1"/>
              <a:t>Pernilla</a:t>
            </a:r>
            <a:r>
              <a:rPr lang="en-US" dirty="0"/>
              <a:t> </a:t>
            </a:r>
            <a:r>
              <a:rPr lang="en-US" dirty="0" err="1"/>
              <a:t>Ulfvengren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ljud</a:t>
            </a:r>
            <a:r>
              <a:rPr lang="en-US" dirty="0"/>
              <a:t>-signaler </a:t>
            </a:r>
            <a:r>
              <a:rPr lang="en-US" dirty="0" err="1"/>
              <a:t>i</a:t>
            </a:r>
            <a:r>
              <a:rPr lang="en-US" dirty="0"/>
              <a:t> cockpit: </a:t>
            </a:r>
            <a:r>
              <a:rPr lang="en-US" dirty="0">
                <a:hlinkClick r:id="rId4"/>
              </a:rPr>
              <a:t>http://www.dev.icad.org/Proceedings/2007/Ulfvengren2007.pdf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5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Hur</a:t>
            </a:r>
            <a:r>
              <a:rPr lang="en-GB" dirty="0" smtClean="0"/>
              <a:t> vi </a:t>
            </a:r>
            <a:r>
              <a:rPr lang="en-GB" dirty="0" err="1" smtClean="0"/>
              <a:t>känner</a:t>
            </a:r>
            <a:r>
              <a:rPr lang="en-GB" dirty="0" smtClean="0"/>
              <a:t> </a:t>
            </a:r>
            <a:r>
              <a:rPr lang="en-GB" dirty="0" err="1" smtClean="0"/>
              <a:t>påverkar</a:t>
            </a:r>
            <a:r>
              <a:rPr lang="en-GB" dirty="0" smtClean="0"/>
              <a:t> </a:t>
            </a:r>
            <a:r>
              <a:rPr lang="en-GB" dirty="0" err="1" smtClean="0"/>
              <a:t>hur</a:t>
            </a:r>
            <a:r>
              <a:rPr lang="en-GB" dirty="0" smtClean="0"/>
              <a:t> vi </a:t>
            </a:r>
            <a:r>
              <a:rPr lang="en-GB" dirty="0" err="1" smtClean="0"/>
              <a:t>tänker</a:t>
            </a:r>
            <a:endParaRPr lang="sv-SE" sz="3200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 err="1" smtClean="0">
                <a:ea typeface="ＭＳ Ｐゴシック" panose="020B0600070205080204" pitchFamily="34" charset="-128"/>
              </a:rPr>
              <a:t>När</a:t>
            </a:r>
            <a:r>
              <a:rPr lang="en-GB" sz="2400" dirty="0" smtClean="0">
                <a:ea typeface="ＭＳ Ｐゴシック" panose="020B0600070205080204" pitchFamily="34" charset="-128"/>
              </a:rPr>
              <a:t> vi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är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rädda</a:t>
            </a:r>
            <a:r>
              <a:rPr lang="en-GB" sz="2400" dirty="0" smtClean="0">
                <a:ea typeface="ＭＳ Ｐゴシック" panose="020B0600070205080204" pitchFamily="34" charset="-128"/>
              </a:rPr>
              <a:t>,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stressade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eller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arga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blir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fokus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smalt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och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kroppen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spänd</a:t>
            </a:r>
            <a:endParaRPr lang="en-GB" sz="2400" dirty="0" smtClean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r>
              <a:rPr lang="en-GB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	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===&gt; vi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blir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mindre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toleranta</a:t>
            </a:r>
            <a:r>
              <a:rPr lang="en-GB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och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flexibla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,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kan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	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inte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se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lösningar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på</a:t>
            </a:r>
            <a:r>
              <a:rPr lang="en-GB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problem</a:t>
            </a:r>
          </a:p>
          <a:p>
            <a:pPr marL="457200" lvl="1" indent="0">
              <a:buNone/>
            </a:pPr>
            <a:endParaRPr lang="en-GB" sz="2400" dirty="0"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 err="1" smtClean="0">
                <a:ea typeface="ＭＳ Ｐゴシック" panose="020B0600070205080204" pitchFamily="34" charset="-128"/>
              </a:rPr>
              <a:t>När</a:t>
            </a:r>
            <a:r>
              <a:rPr lang="en-GB" sz="2400" dirty="0" smtClean="0">
                <a:ea typeface="ＭＳ Ｐゴシック" panose="020B0600070205080204" pitchFamily="34" charset="-128"/>
              </a:rPr>
              <a:t> vi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är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glada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blir</a:t>
            </a:r>
            <a:r>
              <a:rPr lang="en-GB" sz="2400" dirty="0" smtClean="0">
                <a:ea typeface="ＭＳ Ｐゴシック" panose="020B0600070205080204" pitchFamily="34" charset="-128"/>
              </a:rPr>
              <a:t> vi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avslappnade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och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har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ett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öppnare</a:t>
            </a:r>
            <a:r>
              <a:rPr lang="en-GB" sz="2400" dirty="0" smtClean="0"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ea typeface="ＭＳ Ｐゴシック" panose="020B0600070205080204" pitchFamily="34" charset="-128"/>
              </a:rPr>
              <a:t>sinne</a:t>
            </a:r>
            <a:endParaRPr lang="en-GB" sz="2400" dirty="0">
              <a:ea typeface="ＭＳ Ｐゴシック" panose="020B0600070205080204" pitchFamily="34" charset="-128"/>
            </a:endParaRPr>
          </a:p>
          <a:p>
            <a:pPr marL="914400" lvl="2" indent="0">
              <a:buNone/>
            </a:pP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===&gt;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lättare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att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hitta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lösningar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på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problem,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att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tänka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utanför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boxen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(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och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mer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toleranta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för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fel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och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dåliga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 </a:t>
            </a:r>
            <a:r>
              <a:rPr lang="en-GB" sz="2400" dirty="0" err="1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gränssnitt</a:t>
            </a:r>
            <a:r>
              <a:rPr lang="en-GB" sz="2400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!)</a:t>
            </a:r>
            <a:endParaRPr lang="en-GB" sz="24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92781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Hi-fi-prototyping </a:t>
            </a:r>
          </a:p>
        </p:txBody>
      </p:sp>
    </p:spTree>
    <p:extLst>
      <p:ext uri="{BB962C8B-B14F-4D97-AF65-F5344CB8AC3E}">
        <p14:creationId xmlns:p14="http://schemas.microsoft.com/office/powerpoint/2010/main" val="330630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000" dirty="0" smtClean="0"/>
              <a:t>Nästa steg i projektet</a:t>
            </a:r>
            <a:r>
              <a:rPr lang="sv-SE" sz="4000" dirty="0"/>
              <a:t/>
            </a:r>
            <a:br>
              <a:rPr lang="sv-SE" sz="4000" dirty="0"/>
            </a:br>
            <a:r>
              <a:rPr lang="sv-SE" sz="4000" dirty="0" err="1"/>
              <a:t>High-fidelity-prototyping</a:t>
            </a:r>
            <a:endParaRPr lang="sv-SE" sz="40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På</a:t>
            </a:r>
            <a:r>
              <a:rPr lang="en-US" sz="2800" dirty="0"/>
              <a:t> </a:t>
            </a:r>
            <a:r>
              <a:rPr lang="en-US" sz="2800" dirty="0" err="1"/>
              <a:t>denna</a:t>
            </a:r>
            <a:r>
              <a:rPr lang="en-US" sz="2800" dirty="0"/>
              <a:t> </a:t>
            </a:r>
            <a:r>
              <a:rPr lang="en-US" sz="2800" dirty="0" err="1"/>
              <a:t>designnivå</a:t>
            </a:r>
            <a:r>
              <a:rPr lang="en-US" sz="2800" dirty="0"/>
              <a:t> </a:t>
            </a:r>
            <a:r>
              <a:rPr lang="en-US" sz="2800" dirty="0" err="1"/>
              <a:t>börjar</a:t>
            </a:r>
            <a:r>
              <a:rPr lang="en-US" sz="2800" dirty="0"/>
              <a:t> </a:t>
            </a:r>
            <a:r>
              <a:rPr lang="en-US" sz="2800" dirty="0" err="1"/>
              <a:t>ni</a:t>
            </a:r>
            <a:r>
              <a:rPr lang="en-US" sz="2800" dirty="0"/>
              <a:t> </a:t>
            </a:r>
            <a:r>
              <a:rPr lang="en-US" sz="2800" dirty="0" err="1"/>
              <a:t>bygga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så</a:t>
            </a:r>
            <a:r>
              <a:rPr lang="en-US" sz="2800" dirty="0"/>
              <a:t> </a:t>
            </a:r>
            <a:r>
              <a:rPr lang="en-US" sz="2800" dirty="0" err="1"/>
              <a:t>kallad</a:t>
            </a:r>
            <a:r>
              <a:rPr lang="en-US" sz="2800" dirty="0"/>
              <a:t> </a:t>
            </a:r>
            <a:r>
              <a:rPr lang="en-US" sz="2800" i="1" dirty="0"/>
              <a:t>high fidelity-</a:t>
            </a:r>
            <a:r>
              <a:rPr lang="en-US" sz="2800" i="1" dirty="0" err="1"/>
              <a:t>prototyp</a:t>
            </a:r>
            <a:r>
              <a:rPr lang="en-US" sz="2800" i="1" dirty="0"/>
              <a:t> </a:t>
            </a:r>
            <a:r>
              <a:rPr lang="en-US" sz="2800" dirty="0"/>
              <a:t>med </a:t>
            </a:r>
            <a:r>
              <a:rPr lang="en-US" sz="2800" dirty="0" err="1"/>
              <a:t>hjälp</a:t>
            </a:r>
            <a:r>
              <a:rPr lang="en-US" sz="2800" dirty="0"/>
              <a:t> </a:t>
            </a:r>
            <a:r>
              <a:rPr lang="en-US" sz="2800" dirty="0" err="1"/>
              <a:t>av</a:t>
            </a:r>
            <a:r>
              <a:rPr lang="en-US" sz="2800" dirty="0"/>
              <a:t> </a:t>
            </a:r>
            <a:r>
              <a:rPr lang="en-US" sz="2800" dirty="0" err="1"/>
              <a:t>något</a:t>
            </a:r>
            <a:r>
              <a:rPr lang="en-US" sz="2800" dirty="0"/>
              <a:t> </a:t>
            </a:r>
            <a:r>
              <a:rPr lang="en-US" sz="2800" dirty="0" err="1"/>
              <a:t>verktyg</a:t>
            </a:r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pPr lvl="0"/>
            <a:r>
              <a:rPr lang="en-US" sz="2000" dirty="0"/>
              <a:t>Layout </a:t>
            </a:r>
            <a:r>
              <a:rPr lang="en-US" sz="2000" dirty="0" err="1"/>
              <a:t>och</a:t>
            </a:r>
            <a:r>
              <a:rPr lang="en-US" sz="2000" dirty="0"/>
              <a:t> ”grid”</a:t>
            </a:r>
          </a:p>
          <a:p>
            <a:pPr lvl="0"/>
            <a:r>
              <a:rPr lang="en-US" sz="2000" dirty="0" err="1"/>
              <a:t>Storlekar</a:t>
            </a:r>
            <a:endParaRPr lang="en-US" sz="2000" dirty="0"/>
          </a:p>
          <a:p>
            <a:pPr lvl="0"/>
            <a:r>
              <a:rPr lang="en-US" sz="2000" dirty="0" err="1"/>
              <a:t>Färg</a:t>
            </a:r>
            <a:endParaRPr lang="en-US" sz="2000" dirty="0"/>
          </a:p>
          <a:p>
            <a:pPr lvl="0"/>
            <a:r>
              <a:rPr lang="en-US" sz="2000" dirty="0" err="1"/>
              <a:t>Ikoner</a:t>
            </a:r>
            <a:endParaRPr lang="en-US" sz="2000" dirty="0"/>
          </a:p>
          <a:p>
            <a:pPr lvl="0"/>
            <a:r>
              <a:rPr lang="en-US" sz="2000" dirty="0" err="1"/>
              <a:t>Typografi</a:t>
            </a:r>
            <a:endParaRPr lang="en-US" sz="2000" dirty="0"/>
          </a:p>
          <a:p>
            <a:pPr lvl="0"/>
            <a:r>
              <a:rPr lang="en-US" sz="2000" dirty="0" err="1" smtClean="0"/>
              <a:t>Ljud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265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Resurser grafisk design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Föreläsning </a:t>
            </a:r>
            <a:r>
              <a:rPr lang="sv-SE" dirty="0"/>
              <a:t>grafisk design – </a:t>
            </a:r>
            <a:r>
              <a:rPr lang="sv-SE" dirty="0" smtClean="0"/>
              <a:t>TEK210</a:t>
            </a:r>
            <a:endParaRPr lang="sv-SE" dirty="0"/>
          </a:p>
          <a:p>
            <a:r>
              <a:rPr lang="sv-SE" dirty="0" smtClean="0"/>
              <a:t>Ligger på kurshemsidan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40206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Hi-fi </a:t>
            </a:r>
            <a:r>
              <a:rPr lang="sv-SE" dirty="0" err="1" smtClean="0"/>
              <a:t>prototyping</a:t>
            </a:r>
            <a:endParaRPr lang="sv-SE" dirty="0" smtClean="0"/>
          </a:p>
        </p:txBody>
      </p:sp>
      <p:sp>
        <p:nvSpPr>
          <p:cNvPr id="15362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402138" cy="4565650"/>
          </a:xfrm>
        </p:spPr>
        <p:txBody>
          <a:bodyPr/>
          <a:lstStyle/>
          <a:p>
            <a:r>
              <a:rPr lang="sv-SE" dirty="0" smtClean="0"/>
              <a:t>Efter ett tag blir man begränsad av lo-fi </a:t>
            </a:r>
            <a:r>
              <a:rPr lang="sv-SE" dirty="0" err="1" smtClean="0"/>
              <a:t>prototyping</a:t>
            </a:r>
            <a:endParaRPr lang="sv-SE" dirty="0" smtClean="0"/>
          </a:p>
          <a:p>
            <a:r>
              <a:rPr lang="en-US" dirty="0" err="1" smtClean="0"/>
              <a:t>Dags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använda</a:t>
            </a:r>
            <a:r>
              <a:rPr lang="en-US" dirty="0" smtClean="0"/>
              <a:t> </a:t>
            </a:r>
            <a:r>
              <a:rPr lang="en-US" dirty="0" err="1" smtClean="0"/>
              <a:t>datorverktyg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prototyping</a:t>
            </a:r>
            <a:endParaRPr lang="sv-SE" dirty="0" smtClean="0"/>
          </a:p>
          <a:p>
            <a:pPr>
              <a:buFont typeface="Arial" charset="0"/>
              <a:buNone/>
            </a:pPr>
            <a:endParaRPr lang="sv-SE" dirty="0" smtClean="0"/>
          </a:p>
        </p:txBody>
      </p:sp>
      <p:pic>
        <p:nvPicPr>
          <p:cNvPr id="15363" name="Picture 5" descr="axure_big">
            <a:hlinkClick r:id="rId2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210695" y="1772816"/>
            <a:ext cx="3033713" cy="2185988"/>
          </a:xfrm>
          <a:ln>
            <a:solidFill>
              <a:srgbClr val="969696"/>
            </a:solidFill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149080"/>
            <a:ext cx="3096344" cy="194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530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Nackdelar med hi-fi-</a:t>
            </a:r>
            <a:r>
              <a:rPr lang="sv-SE" dirty="0" err="1" smtClean="0"/>
              <a:t>prototyping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/>
          <a:lstStyle/>
          <a:p>
            <a:pPr lvl="0"/>
            <a:r>
              <a:rPr lang="sv-SE" sz="2400" dirty="0"/>
              <a:t>Det tar </a:t>
            </a:r>
            <a:r>
              <a:rPr lang="sv-SE" sz="2400" dirty="0" smtClean="0"/>
              <a:t>lång </a:t>
            </a:r>
            <a:r>
              <a:rPr lang="sv-SE" sz="2400" dirty="0"/>
              <a:t>tid att bygga dem.</a:t>
            </a:r>
          </a:p>
          <a:p>
            <a:pPr lvl="0"/>
            <a:r>
              <a:rPr lang="sv-SE" sz="2400" dirty="0"/>
              <a:t>Granskare och testare tenderar att ge kommentarer om ytliga aspekter istället för om innehåll.</a:t>
            </a:r>
          </a:p>
          <a:p>
            <a:pPr lvl="0"/>
            <a:r>
              <a:rPr lang="sv-SE" sz="2400" dirty="0"/>
              <a:t>Utvecklare är motvilliga att ändra något som de har ägnat timmar åt att utarbeta.</a:t>
            </a:r>
          </a:p>
          <a:p>
            <a:pPr lvl="0"/>
            <a:r>
              <a:rPr lang="sv-SE" sz="2400" dirty="0"/>
              <a:t>En programvaruprototyp kan </a:t>
            </a:r>
            <a:r>
              <a:rPr lang="sv-SE" sz="2400" dirty="0" smtClean="0"/>
              <a:t>sätta förväntningarna </a:t>
            </a:r>
            <a:r>
              <a:rPr lang="sv-SE" sz="2400" dirty="0"/>
              <a:t>för högt.</a:t>
            </a:r>
          </a:p>
          <a:p>
            <a:pPr lvl="0"/>
            <a:r>
              <a:rPr lang="sv-SE" sz="2400" dirty="0"/>
              <a:t>En enda bugg i prototypen </a:t>
            </a:r>
            <a:r>
              <a:rPr lang="sv-SE" sz="2400" dirty="0" smtClean="0"/>
              <a:t>kan sätta stopp för testningen.</a:t>
            </a:r>
            <a:endParaRPr lang="sv-SE" sz="24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007170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dirty="0" smtClean="0"/>
              <a:t>Mjukvara för hi-fi </a:t>
            </a:r>
            <a:r>
              <a:rPr lang="sv-SE" dirty="0" err="1" smtClean="0"/>
              <a:t>prototyping</a:t>
            </a:r>
            <a:endParaRPr lang="sv-SE" dirty="0" smtClean="0"/>
          </a:p>
        </p:txBody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8229600" cy="4525963"/>
          </a:xfrm>
        </p:spPr>
        <p:txBody>
          <a:bodyPr/>
          <a:lstStyle/>
          <a:p>
            <a:pPr lvl="1" eaLnBrk="1" hangingPunct="1"/>
            <a:r>
              <a:rPr lang="sv-SE" dirty="0" smtClean="0"/>
              <a:t>Powerpoint</a:t>
            </a:r>
          </a:p>
          <a:p>
            <a:pPr lvl="1" eaLnBrk="1" hangingPunct="1"/>
            <a:r>
              <a:rPr lang="sv-SE" dirty="0" smtClean="0"/>
              <a:t>Photoshop</a:t>
            </a:r>
          </a:p>
          <a:p>
            <a:pPr lvl="1"/>
            <a:r>
              <a:rPr lang="sv-SE" dirty="0" err="1"/>
              <a:t>inVision</a:t>
            </a:r>
            <a:endParaRPr lang="sv-SE" dirty="0"/>
          </a:p>
          <a:p>
            <a:pPr lvl="1"/>
            <a:r>
              <a:rPr lang="sv-SE" dirty="0"/>
              <a:t>POP (</a:t>
            </a:r>
            <a:r>
              <a:rPr lang="sv-SE" dirty="0" err="1"/>
              <a:t>Prototyping</a:t>
            </a:r>
            <a:r>
              <a:rPr lang="sv-SE" dirty="0"/>
              <a:t> On Paper)</a:t>
            </a:r>
          </a:p>
          <a:p>
            <a:pPr lvl="1"/>
            <a:r>
              <a:rPr lang="sv-SE" dirty="0" err="1" smtClean="0"/>
              <a:t>Noodl</a:t>
            </a:r>
            <a:endParaRPr lang="sv-SE" dirty="0" smtClean="0"/>
          </a:p>
          <a:p>
            <a:pPr lvl="1" eaLnBrk="1" hangingPunct="1"/>
            <a:r>
              <a:rPr lang="sv-SE" dirty="0" err="1" smtClean="0"/>
              <a:t>Axure</a:t>
            </a:r>
            <a:r>
              <a:rPr lang="sv-SE" dirty="0" smtClean="0"/>
              <a:t> RP</a:t>
            </a:r>
          </a:p>
          <a:p>
            <a:pPr lvl="1" eaLnBrk="1" hangingPunct="1"/>
            <a:r>
              <a:rPr lang="sv-SE" dirty="0" smtClean="0"/>
              <a:t>The </a:t>
            </a:r>
            <a:r>
              <a:rPr lang="sv-SE" dirty="0" err="1" smtClean="0"/>
              <a:t>Pencil</a:t>
            </a:r>
            <a:r>
              <a:rPr lang="sv-SE" dirty="0" smtClean="0"/>
              <a:t> Project</a:t>
            </a:r>
          </a:p>
          <a:p>
            <a:pPr lvl="1" eaLnBrk="1" hangingPunct="1"/>
            <a:r>
              <a:rPr lang="sv-SE" dirty="0"/>
              <a:t>Microsoft Expression Blend + </a:t>
            </a:r>
            <a:r>
              <a:rPr lang="sv-SE" dirty="0" err="1"/>
              <a:t>SketchFlow</a:t>
            </a:r>
            <a:endParaRPr lang="sv-SE" dirty="0"/>
          </a:p>
          <a:p>
            <a:pPr lvl="1" eaLnBrk="1" hangingPunct="1"/>
            <a:r>
              <a:rPr lang="sv-SE" dirty="0" err="1" smtClean="0"/>
              <a:t>Balsamiq</a:t>
            </a:r>
            <a:r>
              <a:rPr lang="sv-SE" dirty="0" smtClean="0"/>
              <a:t> </a:t>
            </a:r>
            <a:r>
              <a:rPr lang="sv-SE" dirty="0" err="1" smtClean="0"/>
              <a:t>Mockups</a:t>
            </a:r>
            <a:endParaRPr lang="sv-SE" dirty="0" smtClean="0"/>
          </a:p>
          <a:p>
            <a:pPr lvl="1" eaLnBrk="1" hangingPunct="1"/>
            <a:endParaRPr lang="sv-SE" dirty="0" smtClean="0"/>
          </a:p>
          <a:p>
            <a:pPr lvl="1" eaLnBrk="1" hangingPunct="1"/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393090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Exempel: </a:t>
            </a:r>
            <a:r>
              <a:rPr lang="sv-SE" dirty="0" err="1" smtClean="0"/>
              <a:t>inVision</a:t>
            </a:r>
            <a:endParaRPr lang="sv-SE" dirty="0"/>
          </a:p>
        </p:txBody>
      </p:sp>
      <p:pic>
        <p:nvPicPr>
          <p:cNvPr id="4" name="Picture 3" descr="Screen Shot 2015-09-28 at 19.29.51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2834525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5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smtClean="0"/>
              <a:t>Powerpoint</a:t>
            </a:r>
          </a:p>
        </p:txBody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>
          <a:xfrm>
            <a:off x="590550" y="1600200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sv-SE" sz="2000" dirty="0" smtClean="0"/>
              <a:t>	</a:t>
            </a:r>
            <a:r>
              <a:rPr lang="sv-SE" sz="2400" i="1" dirty="0" err="1" smtClean="0"/>
              <a:t>We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use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PowerPoint</a:t>
            </a:r>
            <a:r>
              <a:rPr lang="sv-SE" sz="2400" i="1" dirty="0" smtClean="0"/>
              <a:t> as kind </a:t>
            </a:r>
            <a:r>
              <a:rPr lang="sv-SE" sz="2400" i="1" dirty="0" err="1" smtClean="0"/>
              <a:t>of</a:t>
            </a:r>
            <a:r>
              <a:rPr lang="sv-SE" sz="2400" i="1" dirty="0" smtClean="0"/>
              <a:t> a </a:t>
            </a:r>
            <a:r>
              <a:rPr lang="sv-SE" sz="2400" i="1" dirty="0" err="1" smtClean="0"/>
              <a:t>better</a:t>
            </a:r>
            <a:r>
              <a:rPr lang="sv-SE" sz="2400" i="1" dirty="0" smtClean="0"/>
              <a:t> version </a:t>
            </a:r>
            <a:r>
              <a:rPr lang="sv-SE" sz="2400" i="1" dirty="0" err="1" smtClean="0"/>
              <a:t>of</a:t>
            </a:r>
            <a:r>
              <a:rPr lang="sv-SE" sz="2400" i="1" dirty="0" smtClean="0"/>
              <a:t> paper </a:t>
            </a:r>
            <a:r>
              <a:rPr lang="sv-SE" sz="2400" i="1" dirty="0" err="1" smtClean="0"/>
              <a:t>prototypes</a:t>
            </a:r>
            <a:r>
              <a:rPr lang="sv-SE" sz="2400" i="1" dirty="0" smtClean="0"/>
              <a:t>. </a:t>
            </a:r>
            <a:r>
              <a:rPr lang="sv-SE" sz="2400" i="1" dirty="0" err="1" smtClean="0"/>
              <a:t>This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technique</a:t>
            </a:r>
            <a:r>
              <a:rPr lang="sv-SE" sz="2400" i="1" dirty="0" smtClean="0"/>
              <a:t> has </a:t>
            </a:r>
            <a:r>
              <a:rPr lang="sv-SE" sz="2400" i="1" dirty="0" err="1" smtClean="0"/>
              <a:t>several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advantages</a:t>
            </a:r>
            <a:r>
              <a:rPr lang="sv-SE" sz="2400" i="1" dirty="0" smtClean="0"/>
              <a:t>: </a:t>
            </a:r>
            <a:r>
              <a:rPr lang="sv-SE" sz="2400" i="1" dirty="0" err="1" smtClean="0"/>
              <a:t>prototypes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can</a:t>
            </a:r>
            <a:r>
              <a:rPr lang="sv-SE" sz="2400" i="1" dirty="0" smtClean="0"/>
              <a:t> be </a:t>
            </a:r>
            <a:r>
              <a:rPr lang="sv-SE" sz="2400" i="1" dirty="0" err="1" smtClean="0"/>
              <a:t>made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to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feel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somewhat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interactive</a:t>
            </a:r>
            <a:r>
              <a:rPr lang="sv-SE" sz="2400" i="1" dirty="0" smtClean="0"/>
              <a:t>, </a:t>
            </a:r>
            <a:r>
              <a:rPr lang="sv-SE" sz="2400" i="1" dirty="0" err="1" smtClean="0"/>
              <a:t>because</a:t>
            </a:r>
            <a:r>
              <a:rPr lang="sv-SE" sz="2400" i="1" dirty="0" smtClean="0"/>
              <a:t> the </a:t>
            </a:r>
            <a:r>
              <a:rPr lang="sv-SE" sz="2400" i="1" dirty="0" err="1" smtClean="0"/>
              <a:t>content</a:t>
            </a:r>
            <a:r>
              <a:rPr lang="sv-SE" sz="2400" i="1" dirty="0" smtClean="0"/>
              <a:t> is </a:t>
            </a:r>
            <a:r>
              <a:rPr lang="sv-SE" sz="2400" i="1" dirty="0" err="1" smtClean="0"/>
              <a:t>electronic</a:t>
            </a:r>
            <a:r>
              <a:rPr lang="sv-SE" sz="2400" i="1" dirty="0" smtClean="0"/>
              <a:t> it </a:t>
            </a:r>
            <a:r>
              <a:rPr lang="sv-SE" sz="2400" i="1" dirty="0" err="1" smtClean="0"/>
              <a:t>can</a:t>
            </a:r>
            <a:r>
              <a:rPr lang="sv-SE" sz="2400" i="1" dirty="0" smtClean="0"/>
              <a:t> be </a:t>
            </a:r>
            <a:r>
              <a:rPr lang="sv-SE" sz="2400" i="1" dirty="0" err="1" smtClean="0"/>
              <a:t>modified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more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easily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than</a:t>
            </a:r>
            <a:r>
              <a:rPr lang="sv-SE" sz="2400" i="1" dirty="0" smtClean="0"/>
              <a:t> paper, and the </a:t>
            </a:r>
            <a:r>
              <a:rPr lang="sv-SE" sz="2400" i="1" dirty="0" err="1" smtClean="0"/>
              <a:t>usability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participant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uses</a:t>
            </a:r>
            <a:r>
              <a:rPr lang="sv-SE" sz="2400" i="1" dirty="0" smtClean="0"/>
              <a:t> the </a:t>
            </a:r>
            <a:r>
              <a:rPr lang="sv-SE" sz="2400" i="1" dirty="0" err="1" smtClean="0"/>
              <a:t>mouse</a:t>
            </a:r>
            <a:r>
              <a:rPr lang="sv-SE" sz="2400" i="1" dirty="0" smtClean="0"/>
              <a:t> and is on the computer, so it </a:t>
            </a:r>
            <a:r>
              <a:rPr lang="sv-SE" sz="2400" i="1" dirty="0" err="1" smtClean="0"/>
              <a:t>feels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natural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to</a:t>
            </a:r>
            <a:r>
              <a:rPr lang="sv-SE" sz="2400" i="1" dirty="0" smtClean="0"/>
              <a:t> </a:t>
            </a:r>
            <a:r>
              <a:rPr lang="sv-SE" sz="2400" i="1" dirty="0" err="1" smtClean="0"/>
              <a:t>them</a:t>
            </a:r>
            <a:r>
              <a:rPr lang="sv-SE" sz="2400" i="1" dirty="0" smtClean="0"/>
              <a:t>. 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292080" y="4509120"/>
            <a:ext cx="2543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sv-SE" sz="2000" dirty="0">
                <a:latin typeface="Calibri" pitchFamily="34" charset="0"/>
              </a:rPr>
              <a:t>Jensen Harris, </a:t>
            </a:r>
          </a:p>
          <a:p>
            <a:r>
              <a:rPr lang="sv-SE" sz="2000" dirty="0">
                <a:latin typeface="Calibri" pitchFamily="34" charset="0"/>
              </a:rPr>
              <a:t>UI designer, Microsoft</a:t>
            </a: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1345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Powerpoint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mtClean="0"/>
              <a:t>Avaktivera “Advance slide on mouse click”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mtClean="0"/>
              <a:t>Skapa länkar från objekt till andra slides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4822" t="5000" r="2678" b="87857"/>
          <a:stretch>
            <a:fillRect/>
          </a:stretch>
        </p:blipFill>
        <p:spPr bwMode="auto">
          <a:xfrm>
            <a:off x="2143108" y="3500438"/>
            <a:ext cx="380050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71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PowerPoint Prototyping Toolkit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5700713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43550" y="6165304"/>
            <a:ext cx="71647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sv-SE" sz="1600" dirty="0">
                <a:hlinkClick r:id="rId3"/>
              </a:rPr>
              <a:t>http://www.istartedsomething.com/20071018/powerpoint-prototype-toolkit-01</a:t>
            </a:r>
            <a:r>
              <a:rPr lang="sv-SE" sz="1600" dirty="0" smtClean="0">
                <a:hlinkClick r:id="rId3"/>
              </a:rPr>
              <a:t>/</a:t>
            </a:r>
            <a:r>
              <a:rPr lang="sv-SE" sz="1600" dirty="0" smtClean="0"/>
              <a:t> 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18038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Emotion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 lIns="90487" tIns="44450" rIns="90487" bIns="44450"/>
          <a:lstStyle/>
          <a:p>
            <a:pPr marL="288000" indent="-288000" eaLnBrk="1" hangingPunct="1">
              <a:spcBef>
                <a:spcPts val="2400"/>
              </a:spcBef>
              <a:defRPr/>
            </a:pPr>
            <a:r>
              <a:rPr lang="en-US" sz="2800" i="1" dirty="0" smtClean="0"/>
              <a:t>Pleasure Model </a:t>
            </a:r>
            <a:br>
              <a:rPr lang="en-US" sz="2800" i="1" dirty="0" smtClean="0"/>
            </a:br>
            <a:r>
              <a:rPr lang="en-US" sz="2800" dirty="0" smtClean="0"/>
              <a:t>(</a:t>
            </a:r>
            <a:r>
              <a:rPr lang="en-US" sz="2800" dirty="0"/>
              <a:t>P</a:t>
            </a:r>
            <a:r>
              <a:rPr lang="en-US" sz="2800" dirty="0" smtClean="0"/>
              <a:t>atrick Jordan)</a:t>
            </a:r>
          </a:p>
          <a:p>
            <a:pPr marL="576000" lvl="1" indent="-288000" eaLnBrk="1" hangingPunct="1">
              <a:spcBef>
                <a:spcPts val="600"/>
              </a:spcBef>
              <a:defRPr/>
            </a:pPr>
            <a:r>
              <a:rPr lang="en-US" sz="2400" dirty="0" err="1" smtClean="0"/>
              <a:t>physio</a:t>
            </a:r>
            <a:r>
              <a:rPr lang="en-US" sz="2400" dirty="0" smtClean="0"/>
              <a:t>-pleasure</a:t>
            </a:r>
          </a:p>
          <a:p>
            <a:pPr marL="576000" lvl="1" indent="-288000" eaLnBrk="1" hangingPunct="1">
              <a:spcBef>
                <a:spcPts val="600"/>
              </a:spcBef>
              <a:defRPr/>
            </a:pPr>
            <a:r>
              <a:rPr lang="en-US" sz="2400" dirty="0" smtClean="0"/>
              <a:t>socio-pleasure</a:t>
            </a:r>
          </a:p>
          <a:p>
            <a:pPr marL="576000" lvl="1" indent="-288000" eaLnBrk="1" hangingPunct="1">
              <a:spcBef>
                <a:spcPts val="600"/>
              </a:spcBef>
              <a:defRPr/>
            </a:pPr>
            <a:r>
              <a:rPr lang="en-US" sz="2400" dirty="0" smtClean="0"/>
              <a:t>psycho-pleasure</a:t>
            </a:r>
          </a:p>
          <a:p>
            <a:pPr marL="576000" lvl="1" indent="-288000" eaLnBrk="1" hangingPunct="1">
              <a:spcBef>
                <a:spcPts val="600"/>
              </a:spcBef>
              <a:defRPr/>
            </a:pPr>
            <a:r>
              <a:rPr lang="en-US" sz="2400" dirty="0" err="1" smtClean="0"/>
              <a:t>ideo</a:t>
            </a:r>
            <a:r>
              <a:rPr lang="en-US" sz="2400" dirty="0" smtClean="0"/>
              <a:t>-pleasure</a:t>
            </a:r>
          </a:p>
          <a:p>
            <a:pPr marL="576000" lvl="1" indent="-288000" eaLnBrk="1" hangingPunct="1">
              <a:spcBef>
                <a:spcPts val="600"/>
              </a:spcBef>
              <a:defRPr/>
            </a:pPr>
            <a:endParaRPr lang="en-US" sz="2000" dirty="0"/>
          </a:p>
          <a:p>
            <a:pPr marL="576000" lvl="1" indent="-288000" eaLnBrk="1" hangingPunct="1">
              <a:spcBef>
                <a:spcPts val="600"/>
              </a:spcBef>
              <a:defRPr/>
            </a:pPr>
            <a:endParaRPr lang="en-US" sz="2000" dirty="0"/>
          </a:p>
          <a:p>
            <a:pPr marL="576000" lvl="1" indent="-288000" eaLnBrk="1" hangingPunct="1">
              <a:spcBef>
                <a:spcPts val="600"/>
              </a:spcBef>
              <a:defRPr/>
            </a:pPr>
            <a:endParaRPr lang="sv-SE" sz="2400" dirty="0" smtClean="0"/>
          </a:p>
        </p:txBody>
      </p:sp>
      <p:sp>
        <p:nvSpPr>
          <p:cNvPr id="2" name="AutoShape 2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63500" y="-6334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" name="AutoShape 4" descr="data:image/jpeg;base64,/9j/4AAQSkZJRgABAQAAAQABAAD/2wCEAAkGBhIRDhQUExISEhQUFBUPEhQXFRAUEBUPFxcXFRcWFhUXGyYqFxwkGhQVIjAgIygqLDgtFh49NTIqNScuLCoBCQoKDgwOGg8PFCkcHBwsLCopKSw1KSwsLCwsMTUsKSwtKSwpLCksKSwpKiwpLCkpLCksKSs1LSkpLCwsLCwqKf/AABEIAIkAbwMBIgACEQEDEQH/xAAbAAACAwEBAQAAAAAAAAAAAAAABQMEBgIHAf/EAEQQAAIBAwIDAggLBQcFAAAAAAECAwAEERIhBRMxBkEWIjJRUmGT0wcUFRdUVXGBkZTSQkRygqEjQ1OSssPxMzRidPD/xAAVAQEBAAAAAAAAAAAAAAAAAAAAAf/EABYRAQEBAAAAAAAAAAAAAAAAAAARAf/aAAwDAQACEQMRAD8A9xooooCilvEuPRQlVOp5HzoiRS8r46kKOgGRljgDIyRmqh41dd1hLjuzLaqfvGvage0Uh+Wbz6vk9vafro+Wrz6vk9vafroH1FIflm8+r5Pb2n66Plm8+r5Pb2n66B9RSH5ZvPq+T29p+uj5ZvPq+T29p+ugfUUjHG7obtYTAd+mW1dvuXXvVzhnHIp9QUkOmBJG6lJoyemtG3Gd8HocbE0DCiiigKp8TuxGhY9wJP2VcpR2iiLRH7KCDsfaZt1uH3muVWeRj1CMNccQ8yorYA6Z1HqTT6sj2D4+hhW0dgs9uojVTsZIE8VJEz5Xi6Qw6g9eoJ1tAm7U9oficKPiI65UgzLLyIU1BjqeTQ2B4vm7xSyw7fo6BnjAB1KpiczrLKJTEogIUcxWxkNt0OcAZrQcQ4asxiLFhypVuFxjd1DAA5B28Y9MUv7Qdk4bzeRmBAULgROoKtrBKSIwbqRhgRg9M4ID4nbO2PKxzSspCh+XII0dnMSpIxHisZFZcb4I3wCCZOGdrILjTo5mHcJGzRuqSAq7BkboVIjf17bgZGVL/Btbl4nEsqmIRacJaeVFKZgy5h/sssxyI9IIAGNqltewEcRZkuZ0kZ0kEiraBgUEi5KiHS7EStl2BY4XfaiLLdurXJA5rECPyYpDqeQAxxqcYLsCTjuCknA3pxwziUdxCssZJRs4yCCCCVZSD0IIII84rPv8H1ubcwl5CNUMgZuTIQ8MSwqSrxlXyq7hlO5J22w94PwxLaBIkOVQHchFJJJJOEVQNydgAPVTFXaz/a6ARxG7XxZbYGUt0LWynVNG3nBQMQO5lU1oKyHbbjaODZRnVLLhZ8biK2JBfWe5nXKhevjE9BQam2l1L/SpqpcKU8sZq7QFRXEIZcVLRQYLtF2MEpzjcHUDuGDdxBG6n1jekjcGv12W8uwBsBznO335r1coDURtV81B5X8mcR+m3ftWo+TOI/Tbv2rV6mbRfNSnjXEEi0oic2aTIiiGzMR1Yn9lBndjsPWSAQ85uIr9WVReXjyOdEcaynW7erzADck7AdaLSO/kyPjl4rIdEiNKQ6OOqsO4/wBCCCMg16XwLgHJJkkIkuJBh3xhVTqIoh+ygP3k7nfpxxvs/wAxhNCVS4UaQTnlyoN+XKB1HmYbqTkZGQQwHyZxH6bd+1aj5L4j9Nu/atW/4NfxzBlKGOWM6JYmxrjfrg46g9Qw2I3FNfii+ag8vTgl8/ivd3bKdiOdIAR92K0fZvsisPRQN8nzlj1JPeT5zvWuFso7qkC4oOY48DFd0UUBRRUNzOEXJoO5JgoJJAA3JOwA9ZpRL20sFOGvLYEdxmhB/wBVUeFcPF8Bc3A1xN41tAf+kIsnTK6/3juMEZ2AIwM5J0scQUAABQNgBsAPUBQIpO3XD8bXtr7eH9VYbiPHo0uJZoOJqrSkZ8fhz4UeSil4iQg6hc9ST316jd3aRLqdtK6kTPjHxnYIo287Mo++uE4hGZHTWNUegODkYLjK7nY5HmoPIH7bXfdxVPw4b7qvqdtrvv4qn4cN91XsF5fRxI7u4VY0Mr9SVjAJLaRvjY91R3nFYogC74UkAMA7LkusYBKg48Z1G/n9RoPNuE8eia5jnn4mrOgKbvw9A0Zz4jlIlLLk6gM9Rmtunbrh+P8AvbX28P6qZ2nEopGKq4LABihysgUlgCUbBAJRsZH7Jq0MH/mgTw9s7Fzhbu2JPQCaEn/VThJARkHIO4+yvksCupVlDKdiCAVI9YNZu/shYHnw5WAsq3EG/KRWOnnRD+70lhqA8Urk4yuSGnoriKTIzXdAUm7SE8pgO8Ef0pzVW/ttaEUCrsNerJw6ADyokW2kXoVliUIwx3dMj1MKfV5nfcKubW4M1q5jY4DjGqKQDoJEPlY7iCGGdiKk+cHiKjBtbZj3kPOmf5dLY/Gg2vaSwkmtWWLTzA8UyBiQjNFKkoUkA6QdGM4OM5waynGuyt1ciSV4Yw8kqssXNjYJGkDRAtzYWSTJZsrpGBjBBG9T5x7/AOh23tZ/d0fONf8A0O39rP7ug5vew168kpKW5MkM8BZWVI25ltyV25RkIDgZDSEY3AzV4djLg62WKC3V5klECuTHGqtaZIIQDLfF5G2HUjvJqkfhIvx+6W3tpvd19HwkX/0O29tN7uiPl/2YubZebGiG4xbpA663LXInuQyyYXPL5NyuWJwOXv0FegcJ4etvbxwrkiNFjBPU6RjUfWep9ZrAfONf/Q7f2s/u6PnGv/odv7Wf3dFelVne3d4q2Ekf7dwDaRjvLSjSWH8KlmP8NZnw+4i4wttbIT0YtPIB/LpXP41Jwjgs89xz7lzLJjSCQFREO5WNBsg2HnJwMk0G34W5KZPfvV2obaLSuKmoCiiiggms1bqKptwKM9wpnXOsecUCzwfj8wqG64VDGhZiqqoLMTgAKNyST0FN3mAHUVgeNcezdN8Zt7h7eJgYo4zaNHKwwRLLqnUkA+TGVxkZOdsBf4dwEXjiSRNNqDmOMjDXHeHkB6ReZDu3VtvFPN7wQWLFwpazO7Dq1r6//KH+qfw+TEfhagH7ref5bT39C/CzAf3W8/y2nv6DQwcHidQRgggEEYIIO4IPfUng/H5hWV7PccIuQsFvOlrJkskhtAsD7nMWiZjoY/sY2JyMDYbxZQR1FBQTgcY7hV2K2VegrsOPOK6oCiiigK4kfAzXdKe0FwVibHXG320FJLqe8dhC/IgRjG0wCtLJIpIZYQ2QqqQRrYHJBAG2TY8FIv2pb1j3n47fJn+WOVQPuAr72MZfky009Pi8Wemdegas479WrPrzVLt5ZNNDbxqqtqu4gQ6u0RXS5/tAhBK7efzUFzwSg/xL38/xP39QSdhLRvK+NN9t7xI/79KH4hJYutqoSMsLLkpFE/KZ5LqRbrTnVgCPRnJ2yDtmq78XvURDJcSBJhG8snIiBtkMrqxTxMbjljLhsZz02oHPzcWPoT/nOI++r6Pg4sfQn/OcQ99WYPErtXlkSSa5fRHNbrJCVUkWtxpdYsDSWdVBAIyT0GRV2Lit3M/Lhu5XhLPpuhBBzG02/MKjMenAkwM6e8ruRmgfx9hbRfJ+ND7L3iQ/36n8EoP8S9/P8T9/WC4p2qu5UdSXAls5EeLRgrI1gZQyqItS5l2DNJv00ZGavy8SuYZ3lDyKkYu5mh0ARSRQ3cbSHBXeRoDJg56gY6nNg1x7KRgeJNeoe5vjl5Jj+WaR1P3g1Cl7Payqk7CWGRhHFPgLIsh6RzKu2/c6gAnYgZGb3Z2eWS1SSby5My4wBpjclkXHnCFQc75Bqp24YDhlxnry/wCz/wDYyOTj183l49dQPVbIr7VTh0upM/8A2Kt0BS/i9rrjIphXxhmg8zsONT8MkZOWZrZmL6AQJYnY5YxlsBgTk6GI3OxHSn0fwo2OPGNyh71NrdMR6sxow/A07v8AgaSdwpLJ2KQnyRQffnQ4f6dx+UvvdUfOhw/07j8pfe6qPwHT0RR4Dp6IoJPnQ4f6dx+UvvdUfOhw/wBO4/KX3uqj8B09EUeA6eiKCT50OH+ncflL73VQX3wg8LnjaOXnSRtgMjWd8VYAg4I5W4yBtXfgOnoijwHT0RQdSfChY48T4zIe5RbXKk/fIqj8TSh+IT8SnQunJt421pFkM7OOjysNtu5RkAnJJ2w7g7GID5Ip3Y8JWMbCgnsIdKAVZoAooCiiigKKKKAooooCiiigKKKKAooooCiiig//2Q=="/>
          <p:cNvSpPr>
            <a:spLocks noChangeAspect="1" noChangeArrowheads="1"/>
          </p:cNvSpPr>
          <p:nvPr/>
        </p:nvSpPr>
        <p:spPr bwMode="auto">
          <a:xfrm>
            <a:off x="215900" y="-481013"/>
            <a:ext cx="105727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2290" name="Picture 2" descr="http://ecx.images-amazon.com/images/I/413iIsAja4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00809"/>
            <a:ext cx="2376264" cy="34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28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smtClean="0"/>
              <a:t>Powerpoint</a:t>
            </a:r>
          </a:p>
        </p:txBody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dirty="0" smtClean="0">
                <a:solidFill>
                  <a:srgbClr val="008000"/>
                </a:solidFill>
              </a:rPr>
              <a:t>Mycket lätt att använda</a:t>
            </a:r>
          </a:p>
          <a:p>
            <a:pPr eaLnBrk="1" hangingPunct="1"/>
            <a:r>
              <a:rPr lang="sv-SE" dirty="0" smtClean="0">
                <a:solidFill>
                  <a:srgbClr val="008000"/>
                </a:solidFill>
              </a:rPr>
              <a:t>Lättillgängligt</a:t>
            </a:r>
          </a:p>
          <a:p>
            <a:pPr eaLnBrk="1" hangingPunct="1"/>
            <a:r>
              <a:rPr lang="sv-SE" dirty="0" smtClean="0">
                <a:solidFill>
                  <a:srgbClr val="FF0000"/>
                </a:solidFill>
              </a:rPr>
              <a:t>Begränsat i vad man kan göra</a:t>
            </a:r>
          </a:p>
          <a:p>
            <a:pPr eaLnBrk="1" hangingPunct="1"/>
            <a:r>
              <a:rPr lang="sv-SE" dirty="0" smtClean="0">
                <a:solidFill>
                  <a:srgbClr val="FF0000"/>
                </a:solidFill>
              </a:rPr>
              <a:t>Blir omständligt vid större prototyper</a:t>
            </a:r>
          </a:p>
        </p:txBody>
      </p:sp>
    </p:spTree>
    <p:extLst>
      <p:ext uri="{BB962C8B-B14F-4D97-AF65-F5344CB8AC3E}">
        <p14:creationId xmlns:p14="http://schemas.microsoft.com/office/powerpoint/2010/main" val="365740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GUI-</a:t>
            </a:r>
            <a:r>
              <a:rPr lang="en-US" dirty="0" err="1" smtClean="0"/>
              <a:t>mallar</a:t>
            </a:r>
            <a:r>
              <a:rPr lang="en-US" dirty="0" smtClean="0"/>
              <a:t> Photoshop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5858"/>
          </a:xfrm>
        </p:spPr>
        <p:txBody>
          <a:bodyPr/>
          <a:lstStyle/>
          <a:p>
            <a:r>
              <a:rPr lang="en-US" dirty="0" err="1" smtClean="0"/>
              <a:t>Googla</a:t>
            </a:r>
            <a:r>
              <a:rPr lang="en-US" dirty="0" smtClean="0"/>
              <a:t> </a:t>
            </a:r>
            <a:r>
              <a:rPr lang="en-US" i="1" dirty="0" err="1" smtClean="0"/>
              <a:t>photoshop</a:t>
            </a:r>
            <a:r>
              <a:rPr lang="en-US" i="1" dirty="0" smtClean="0"/>
              <a:t> + template + </a:t>
            </a:r>
            <a:r>
              <a:rPr lang="en-US" i="1" dirty="0" err="1" smtClean="0"/>
              <a:t>gui</a:t>
            </a:r>
            <a:endParaRPr lang="en-US" i="1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286124"/>
            <a:ext cx="3776009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143248"/>
            <a:ext cx="3714776" cy="294210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661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inVision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Friare att göra egna designer</a:t>
            </a:r>
          </a:p>
          <a:p>
            <a:r>
              <a:rPr lang="sv-SE" dirty="0" smtClean="0"/>
              <a:t>Kombinera bilder med ”</a:t>
            </a:r>
            <a:r>
              <a:rPr lang="sv-SE" dirty="0" err="1" smtClean="0"/>
              <a:t>hotspots</a:t>
            </a:r>
            <a:r>
              <a:rPr lang="sv-SE" dirty="0" smtClean="0"/>
              <a:t>”</a:t>
            </a:r>
          </a:p>
          <a:p>
            <a:r>
              <a:rPr lang="sv-SE" dirty="0" smtClean="0"/>
              <a:t>Kan vara ev. vara svårt att få till dynamiska förlopp (sliders t ex)</a:t>
            </a:r>
          </a:p>
          <a:p>
            <a:endParaRPr lang="sv-SE" dirty="0"/>
          </a:p>
          <a:p>
            <a:r>
              <a:rPr lang="sv-SE" dirty="0" smtClean="0">
                <a:hlinkClick r:id="rId2"/>
              </a:rPr>
              <a:t>https</a:t>
            </a:r>
            <a:r>
              <a:rPr lang="sv-SE" dirty="0">
                <a:hlinkClick r:id="rId2"/>
              </a:rPr>
              <a:t>://projects.invisionapp.com/d/main#/</a:t>
            </a:r>
            <a:r>
              <a:rPr lang="sv-SE" dirty="0" smtClean="0">
                <a:hlinkClick r:id="rId2"/>
              </a:rPr>
              <a:t>projects</a:t>
            </a:r>
            <a:r>
              <a:rPr lang="sv-SE" dirty="0" smtClean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232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POP – </a:t>
            </a:r>
            <a:r>
              <a:rPr lang="sv-SE" dirty="0" err="1" smtClean="0"/>
              <a:t>prototyping</a:t>
            </a:r>
            <a:r>
              <a:rPr lang="sv-SE" dirty="0" smtClean="0"/>
              <a:t> on paper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 smtClean="0"/>
          </a:p>
          <a:p>
            <a:endParaRPr lang="sv-SE" dirty="0" smtClean="0"/>
          </a:p>
          <a:p>
            <a:endParaRPr lang="sv-SE" dirty="0"/>
          </a:p>
          <a:p>
            <a:endParaRPr lang="sv-SE" dirty="0" smtClean="0"/>
          </a:p>
          <a:p>
            <a:endParaRPr lang="sv-SE" dirty="0"/>
          </a:p>
          <a:p>
            <a:endParaRPr lang="sv-SE" dirty="0" smtClean="0"/>
          </a:p>
          <a:p>
            <a:endParaRPr lang="sv-SE" dirty="0"/>
          </a:p>
          <a:p>
            <a:r>
              <a:rPr lang="sv-SE" dirty="0">
                <a:hlinkClick r:id="rId2"/>
              </a:rPr>
              <a:t>https://popapp.in/w/projects/545225acee4ef8b1505b4cdc/mockups/</a:t>
            </a:r>
            <a:r>
              <a:rPr lang="sv-SE" dirty="0" smtClean="0">
                <a:hlinkClick r:id="rId2"/>
              </a:rPr>
              <a:t>5605569e911ab1e36c7896bc</a:t>
            </a:r>
            <a:r>
              <a:rPr lang="sv-SE" dirty="0" smtClean="0"/>
              <a:t> </a:t>
            </a:r>
            <a:endParaRPr lang="sv-SE" dirty="0"/>
          </a:p>
        </p:txBody>
      </p:sp>
      <p:pic>
        <p:nvPicPr>
          <p:cNvPr id="4" name="Picture 3" descr="Screen Shot 2015-09-28 at 19.4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0808"/>
            <a:ext cx="6228909" cy="32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47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Noodl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Chrome-app</a:t>
            </a:r>
            <a:endParaRPr lang="sv-SE" dirty="0" smtClean="0"/>
          </a:p>
          <a:p>
            <a:r>
              <a:rPr lang="sv-SE" dirty="0" smtClean="0"/>
              <a:t>TOPP (Malmö-företag)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93378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dirty="0" err="1" smtClean="0"/>
              <a:t>Axure</a:t>
            </a:r>
            <a:r>
              <a:rPr lang="sv-SE" dirty="0" smtClean="0"/>
              <a:t> RP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http://csusap.csu.edu.au/~rcrowe01/axure_page_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38812"/>
            <a:ext cx="5616624" cy="418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4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dirty="0" err="1" smtClean="0"/>
              <a:t>Axure</a:t>
            </a:r>
            <a:r>
              <a:rPr lang="sv-SE" dirty="0" smtClean="0"/>
              <a:t> RP</a:t>
            </a:r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v-SE" dirty="0" smtClean="0">
                <a:solidFill>
                  <a:srgbClr val="008000"/>
                </a:solidFill>
              </a:rPr>
              <a:t>Enkelt och snabbt</a:t>
            </a:r>
          </a:p>
          <a:p>
            <a:pPr eaLnBrk="1" hangingPunct="1"/>
            <a:r>
              <a:rPr lang="sv-SE" dirty="0" smtClean="0">
                <a:solidFill>
                  <a:srgbClr val="FF0000"/>
                </a:solidFill>
              </a:rPr>
              <a:t>Samarbete i molnet kräver pro-licens</a:t>
            </a:r>
          </a:p>
          <a:p>
            <a:pPr eaLnBrk="1" hangingPunct="1"/>
            <a:r>
              <a:rPr lang="sv-SE" dirty="0"/>
              <a:t>30-dagars </a:t>
            </a:r>
            <a:r>
              <a:rPr lang="sv-SE" dirty="0" smtClean="0"/>
              <a:t>trial (pro-licens)</a:t>
            </a:r>
            <a:r>
              <a:rPr lang="sv-SE" dirty="0"/>
              <a:t> </a:t>
            </a:r>
            <a:r>
              <a:rPr lang="sv-SE" dirty="0">
                <a:hlinkClick r:id="rId2"/>
              </a:rPr>
              <a:t>http://</a:t>
            </a:r>
            <a:r>
              <a:rPr lang="sv-SE" dirty="0" smtClean="0">
                <a:hlinkClick r:id="rId2"/>
              </a:rPr>
              <a:t>www.axure.com/download</a:t>
            </a:r>
            <a:r>
              <a:rPr lang="sv-SE" dirty="0" smtClean="0"/>
              <a:t> </a:t>
            </a:r>
            <a:endParaRPr lang="sv-SE" dirty="0"/>
          </a:p>
          <a:p>
            <a:pPr eaLnBrk="1" hangingPunct="1"/>
            <a:endParaRPr lang="sv-SE" dirty="0" smtClean="0">
              <a:solidFill>
                <a:srgbClr val="008000"/>
              </a:solidFill>
            </a:endParaRPr>
          </a:p>
          <a:p>
            <a:pPr eaLnBrk="1" hangingPunct="1"/>
            <a:endParaRPr lang="sv-SE" dirty="0" smtClean="0">
              <a:solidFill>
                <a:srgbClr val="008000"/>
              </a:solidFill>
            </a:endParaRPr>
          </a:p>
          <a:p>
            <a:pPr eaLnBrk="1" hangingPunct="1"/>
            <a:endParaRPr lang="sv-SE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8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Pencil Project</a:t>
            </a:r>
          </a:p>
        </p:txBody>
      </p:sp>
      <p:pic>
        <p:nvPicPr>
          <p:cNvPr id="2052" name="Picture 4" descr="http://www.jopa.fr/wp-content/uploads/2010/07/penc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45846"/>
            <a:ext cx="6501344" cy="500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03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Pencil Project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008000"/>
                </a:solidFill>
              </a:rPr>
              <a:t>Open source </a:t>
            </a:r>
            <a:r>
              <a:rPr lang="en-US" dirty="0" smtClean="0"/>
              <a:t>(</a:t>
            </a:r>
            <a:r>
              <a:rPr lang="sv-SE" dirty="0">
                <a:hlinkClick r:id="rId2"/>
              </a:rPr>
              <a:t>http://pencil.evolus.vn/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err="1" smtClean="0">
                <a:solidFill>
                  <a:srgbClr val="008000"/>
                </a:solidFill>
              </a:rPr>
              <a:t>Enkelt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och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snabbt</a:t>
            </a:r>
            <a:endParaRPr lang="en-US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dirty="0" err="1" smtClean="0">
                <a:solidFill>
                  <a:srgbClr val="FF0000"/>
                </a:solidFill>
              </a:rPr>
              <a:t>Kan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finnas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begränsningar</a:t>
            </a:r>
            <a:r>
              <a:rPr lang="en-US" dirty="0" smtClean="0">
                <a:solidFill>
                  <a:srgbClr val="FF0000"/>
                </a:solidFill>
              </a:rPr>
              <a:t> i </a:t>
            </a:r>
            <a:r>
              <a:rPr lang="en-US" dirty="0" err="1" smtClean="0">
                <a:solidFill>
                  <a:srgbClr val="FF0000"/>
                </a:solidFill>
              </a:rPr>
              <a:t>vad</a:t>
            </a:r>
            <a:r>
              <a:rPr lang="en-US" dirty="0" smtClean="0">
                <a:solidFill>
                  <a:srgbClr val="FF0000"/>
                </a:solidFill>
              </a:rPr>
              <a:t> man </a:t>
            </a:r>
            <a:r>
              <a:rPr lang="en-US" dirty="0" err="1" smtClean="0">
                <a:solidFill>
                  <a:srgbClr val="FF0000"/>
                </a:solidFill>
              </a:rPr>
              <a:t>kan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göra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4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Balsamiq</a:t>
            </a:r>
            <a:r>
              <a:rPr lang="en-US" dirty="0" smtClean="0"/>
              <a:t> Mockups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ktangel 3"/>
          <p:cNvSpPr/>
          <p:nvPr/>
        </p:nvSpPr>
        <p:spPr>
          <a:xfrm>
            <a:off x="1446515" y="6309320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sv-SE" dirty="0">
                <a:hlinkClick r:id="rId2"/>
              </a:rPr>
              <a:t>http://</a:t>
            </a:r>
            <a:r>
              <a:rPr lang="sv-SE" dirty="0" smtClean="0">
                <a:hlinkClick r:id="rId2"/>
              </a:rPr>
              <a:t>support.balsamiq.com/customer/portal/articles/107966</a:t>
            </a:r>
            <a:r>
              <a:rPr lang="sv-SE" dirty="0" smtClean="0"/>
              <a:t> </a:t>
            </a:r>
            <a:endParaRPr lang="en-US" dirty="0"/>
          </a:p>
        </p:txBody>
      </p:sp>
      <p:pic>
        <p:nvPicPr>
          <p:cNvPr id="5" name="Picture 2" descr="http://lawfirmintranet.files.wordpress.com/2011/03/mocku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" y="1417043"/>
            <a:ext cx="7811533" cy="46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10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Physio-pleasure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Bodily</a:t>
            </a:r>
            <a:r>
              <a:rPr lang="sv-SE" dirty="0" smtClean="0"/>
              <a:t> </a:t>
            </a:r>
            <a:r>
              <a:rPr lang="sv-SE" dirty="0" err="1" smtClean="0"/>
              <a:t>pleasures</a:t>
            </a:r>
            <a:r>
              <a:rPr lang="sv-SE" dirty="0" smtClean="0"/>
              <a:t> </a:t>
            </a:r>
            <a:r>
              <a:rPr lang="sv-SE" dirty="0" err="1" smtClean="0"/>
              <a:t>connected</a:t>
            </a:r>
            <a:r>
              <a:rPr lang="sv-SE" dirty="0" smtClean="0"/>
              <a:t> to </a:t>
            </a:r>
            <a:r>
              <a:rPr lang="sv-SE" dirty="0" err="1" smtClean="0"/>
              <a:t>sensory</a:t>
            </a:r>
            <a:r>
              <a:rPr lang="sv-SE" dirty="0" smtClean="0"/>
              <a:t> </a:t>
            </a:r>
            <a:r>
              <a:rPr lang="sv-SE" dirty="0" err="1" smtClean="0"/>
              <a:t>experiences</a:t>
            </a:r>
            <a:r>
              <a:rPr lang="sv-SE" dirty="0" smtClean="0"/>
              <a:t>.</a:t>
            </a:r>
            <a:endParaRPr lang="sv-SE" dirty="0"/>
          </a:p>
        </p:txBody>
      </p:sp>
      <p:pic>
        <p:nvPicPr>
          <p:cNvPr id="13314" name="Picture 2" descr="http://www.shinyshiny.tv/742px-IPhone_4_in_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65874"/>
            <a:ext cx="4896544" cy="39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7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Balsamiq</a:t>
            </a:r>
            <a:r>
              <a:rPr lang="en-US" dirty="0" smtClean="0"/>
              <a:t> Mockups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91064" cy="4525963"/>
          </a:xfrm>
        </p:spPr>
        <p:txBody>
          <a:bodyPr/>
          <a:lstStyle/>
          <a:p>
            <a:r>
              <a:rPr lang="sv-SE" dirty="0" smtClean="0">
                <a:solidFill>
                  <a:srgbClr val="008000"/>
                </a:solidFill>
              </a:rPr>
              <a:t>Mycket lätt att använda</a:t>
            </a:r>
          </a:p>
          <a:p>
            <a:r>
              <a:rPr lang="sv-SE" dirty="0" smtClean="0">
                <a:solidFill>
                  <a:srgbClr val="008000"/>
                </a:solidFill>
              </a:rPr>
              <a:t>Lätt att jobba distribuerat</a:t>
            </a:r>
          </a:p>
          <a:p>
            <a:pPr marL="0" indent="0">
              <a:buNone/>
            </a:pP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3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Microsoft Expression Blend + </a:t>
            </a:r>
            <a:r>
              <a:rPr lang="en-US" sz="3600" dirty="0" err="1" smtClean="0"/>
              <a:t>SketchFlow</a:t>
            </a:r>
            <a:endParaRPr lang="sv-SE" sz="3600" dirty="0" smtClean="0"/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 smtClean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008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7485057" cy="4693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390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Microsoft Expression Blend</a:t>
            </a:r>
            <a:endParaRPr lang="sv-SE" smtClean="0"/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008000"/>
                </a:solidFill>
              </a:rPr>
              <a:t>Kraftfullt</a:t>
            </a:r>
          </a:p>
          <a:p>
            <a:r>
              <a:rPr lang="sv-SE" dirty="0" smtClean="0">
                <a:solidFill>
                  <a:srgbClr val="008000"/>
                </a:solidFill>
              </a:rPr>
              <a:t>Väl integrerat med andra Microsoft-produkter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Tar tid att komma igång med</a:t>
            </a:r>
          </a:p>
          <a:p>
            <a:endParaRPr lang="sv-SE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Microsoft Expression Blend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eventuellt</a:t>
            </a:r>
            <a:r>
              <a:rPr lang="en-US" dirty="0" smtClean="0"/>
              <a:t> </a:t>
            </a:r>
            <a:r>
              <a:rPr lang="en-US" dirty="0" err="1" smtClean="0"/>
              <a:t>finnas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trial-version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adda</a:t>
            </a:r>
            <a:r>
              <a:rPr lang="en-US" dirty="0" smtClean="0"/>
              <a:t> </a:t>
            </a:r>
            <a:r>
              <a:rPr lang="en-US" dirty="0" err="1" smtClean="0"/>
              <a:t>ner</a:t>
            </a:r>
            <a:r>
              <a:rPr lang="en-US" dirty="0" smtClean="0"/>
              <a:t> via </a:t>
            </a:r>
            <a:r>
              <a:rPr lang="en-US" dirty="0" err="1" smtClean="0"/>
              <a:t>Studentportalen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402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rekommenderar vi?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/>
          <a:lstStyle/>
          <a:p>
            <a:endParaRPr lang="sv-SE" dirty="0" smtClean="0"/>
          </a:p>
          <a:p>
            <a:r>
              <a:rPr lang="sv-SE" dirty="0" smtClean="0"/>
              <a:t>Kombinera!</a:t>
            </a:r>
          </a:p>
          <a:p>
            <a:r>
              <a:rPr lang="sv-SE" dirty="0" smtClean="0"/>
              <a:t>Bild-redigering</a:t>
            </a:r>
          </a:p>
          <a:p>
            <a:r>
              <a:rPr lang="sv-SE" dirty="0" smtClean="0"/>
              <a:t>Vektor-grafik</a:t>
            </a:r>
          </a:p>
          <a:p>
            <a:r>
              <a:rPr lang="sv-SE" dirty="0" err="1" smtClean="0"/>
              <a:t>InVision</a:t>
            </a:r>
            <a:r>
              <a:rPr lang="sv-SE" dirty="0" smtClean="0"/>
              <a:t> </a:t>
            </a:r>
          </a:p>
          <a:p>
            <a:r>
              <a:rPr lang="sv-SE" dirty="0" err="1" smtClean="0"/>
              <a:t>PoP</a:t>
            </a:r>
            <a:endParaRPr lang="sv-SE" dirty="0" smtClean="0"/>
          </a:p>
          <a:p>
            <a:r>
              <a:rPr lang="sv-SE" dirty="0" smtClean="0"/>
              <a:t>Givetvis beror det på vad ni redan eventuellt kan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://lawfirmintranet.files.wordpress.com/2011/03/mockup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66" y="1844824"/>
            <a:ext cx="4799542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0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Projektet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Fundera på detta till handledningen på torsdag och berätta då för er handledare vad ni tänker jobba i för mjukvara</a:t>
            </a:r>
          </a:p>
          <a:p>
            <a:pPr lvl="1"/>
            <a:r>
              <a:rPr lang="sv-SE" sz="2000" dirty="0" smtClean="0"/>
              <a:t>Obs att vi inte handleder i själva mjukvaran!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1259632" y="4653136"/>
            <a:ext cx="6048672" cy="13280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400" dirty="0"/>
              <a:t>Hifi-prototypen måste inte vara helt färdig till sista </a:t>
            </a:r>
            <a:r>
              <a:rPr lang="sv-SE" sz="2400" dirty="0" smtClean="0"/>
              <a:t>handledningen (8/10) </a:t>
            </a:r>
            <a:r>
              <a:rPr lang="sv-SE" sz="2400" dirty="0"/>
              <a:t>utan ni har tom 13/10 på er att slutföra </a:t>
            </a:r>
            <a:r>
              <a:rPr lang="sv-SE" sz="2400" dirty="0" smtClean="0"/>
              <a:t>den</a:t>
            </a:r>
            <a:r>
              <a:rPr lang="sv-SE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0400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4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Socio-</a:t>
            </a:r>
            <a:r>
              <a:rPr lang="sv-SE" dirty="0" err="1" smtClean="0"/>
              <a:t>pleasure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The </a:t>
            </a:r>
            <a:r>
              <a:rPr lang="sv-SE" dirty="0" err="1" smtClean="0"/>
              <a:t>enjoyment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being</a:t>
            </a:r>
            <a:r>
              <a:rPr lang="sv-SE" dirty="0" smtClean="0"/>
              <a:t> in the </a:t>
            </a:r>
            <a:r>
              <a:rPr lang="sv-SE" dirty="0" err="1" smtClean="0"/>
              <a:t>company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others</a:t>
            </a:r>
            <a:r>
              <a:rPr lang="sv-SE" dirty="0" smtClean="0"/>
              <a:t>.</a:t>
            </a:r>
            <a:endParaRPr lang="sv-SE" dirty="0"/>
          </a:p>
        </p:txBody>
      </p:sp>
      <p:pic>
        <p:nvPicPr>
          <p:cNvPr id="14338" name="Picture 2" descr="http://3.bp.blogspot.com/-uiEVPXJTYck/Tbo0E5ya5AI/AAAAAAAAACs/12-8MDS5mJ0/s1600/evoluce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52936"/>
            <a:ext cx="5755357" cy="382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95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Psycho-pleasure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People’s</a:t>
            </a:r>
            <a:r>
              <a:rPr lang="sv-SE" dirty="0" smtClean="0"/>
              <a:t> emotional and </a:t>
            </a:r>
            <a:r>
              <a:rPr lang="sv-SE" dirty="0" err="1" smtClean="0"/>
              <a:t>cognitive</a:t>
            </a:r>
            <a:r>
              <a:rPr lang="sv-SE" dirty="0" smtClean="0"/>
              <a:t> </a:t>
            </a:r>
            <a:r>
              <a:rPr lang="sv-SE" dirty="0" err="1" smtClean="0"/>
              <a:t>reactions</a:t>
            </a:r>
            <a:r>
              <a:rPr lang="sv-SE" dirty="0" smtClean="0"/>
              <a:t> to a </a:t>
            </a:r>
            <a:r>
              <a:rPr lang="sv-SE" dirty="0" err="1" smtClean="0"/>
              <a:t>product</a:t>
            </a:r>
            <a:r>
              <a:rPr lang="sv-SE" dirty="0"/>
              <a:t>.</a:t>
            </a:r>
          </a:p>
        </p:txBody>
      </p:sp>
      <p:pic>
        <p:nvPicPr>
          <p:cNvPr id="16386" name="Picture 2" descr="http://quartsoft.com/sites/default/files/why-shop-on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708920"/>
            <a:ext cx="5112568" cy="383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Ideo-pleasure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The </a:t>
            </a:r>
            <a:r>
              <a:rPr lang="sv-SE" dirty="0" err="1" smtClean="0"/>
              <a:t>cultural</a:t>
            </a:r>
            <a:r>
              <a:rPr lang="sv-SE" dirty="0" smtClean="0"/>
              <a:t> and personal </a:t>
            </a:r>
            <a:r>
              <a:rPr lang="sv-SE" dirty="0" err="1" smtClean="0"/>
              <a:t>values</a:t>
            </a:r>
            <a:r>
              <a:rPr lang="sv-SE" dirty="0" smtClean="0"/>
              <a:t> a person </a:t>
            </a:r>
            <a:r>
              <a:rPr lang="sv-SE" dirty="0" err="1" smtClean="0"/>
              <a:t>attributes</a:t>
            </a:r>
            <a:r>
              <a:rPr lang="sv-SE" dirty="0" smtClean="0"/>
              <a:t> to a </a:t>
            </a:r>
            <a:r>
              <a:rPr lang="sv-SE" dirty="0" err="1" smtClean="0"/>
              <a:t>product</a:t>
            </a:r>
            <a:r>
              <a:rPr lang="sv-SE" dirty="0" smtClean="0"/>
              <a:t>.</a:t>
            </a:r>
            <a:endParaRPr lang="sv-SE" dirty="0"/>
          </a:p>
        </p:txBody>
      </p:sp>
      <p:pic>
        <p:nvPicPr>
          <p:cNvPr id="15362" name="Picture 2" descr="http://toryardvaark.files.wordpress.com/2011/02/electric_car_charg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92494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9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U mall 2012 sltg">
  <a:themeElements>
    <a:clrScheme name="LU 2012">
      <a:dk1>
        <a:srgbClr val="9C6114"/>
      </a:dk1>
      <a:lt1>
        <a:srgbClr val="FFFFFF"/>
      </a:lt1>
      <a:dk2>
        <a:srgbClr val="4D4C44"/>
      </a:dk2>
      <a:lt2>
        <a:srgbClr val="000080"/>
      </a:lt2>
      <a:accent1>
        <a:srgbClr val="9A5B0B"/>
      </a:accent1>
      <a:accent2>
        <a:srgbClr val="E9C4C7"/>
      </a:accent2>
      <a:accent3>
        <a:srgbClr val="B9D3DC"/>
      </a:accent3>
      <a:accent4>
        <a:srgbClr val="ADCAB8"/>
      </a:accent4>
      <a:accent5>
        <a:srgbClr val="D6D2C4"/>
      </a:accent5>
      <a:accent6>
        <a:srgbClr val="BFB8AF"/>
      </a:accent6>
      <a:hlink>
        <a:srgbClr val="333333"/>
      </a:hlink>
      <a:folHlink>
        <a:srgbClr val="D2BA81"/>
      </a:folHlink>
    </a:clrScheme>
    <a:fontScheme name="LundsUniversite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200" b="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EB730F"/>
        </a:hlink>
        <a:folHlink>
          <a:srgbClr val="0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LU_PPT-mall_2012_SV_120620.potx</Template>
  <TotalTime>14982</TotalTime>
  <Words>1333</Words>
  <Application>Microsoft Macintosh PowerPoint</Application>
  <PresentationFormat>On-screen Show (4:3)</PresentationFormat>
  <Paragraphs>255</Paragraphs>
  <Slides>66</Slides>
  <Notes>10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LU mall 2012 sltg</vt:lpstr>
      <vt:lpstr>Document</vt:lpstr>
      <vt:lpstr>Interaktion och hi-fi</vt:lpstr>
      <vt:lpstr>Emotional interactions</vt:lpstr>
      <vt:lpstr>Känslomässiga aspekter på interaktion</vt:lpstr>
      <vt:lpstr>Hur vi känner påverkar hur vi tänker</vt:lpstr>
      <vt:lpstr>Models of Emotion</vt:lpstr>
      <vt:lpstr>Physio-pleasure</vt:lpstr>
      <vt:lpstr>Socio-pleasure</vt:lpstr>
      <vt:lpstr>Psycho-pleasure</vt:lpstr>
      <vt:lpstr>Ideo-pleasure</vt:lpstr>
      <vt:lpstr>Känsloaspekter och UX (User Experience)</vt:lpstr>
      <vt:lpstr>Expressive aspects</vt:lpstr>
      <vt:lpstr>Expressive aspects</vt:lpstr>
      <vt:lpstr>Diskussion: Frustratic aspects</vt:lpstr>
      <vt:lpstr>Frustrating aspects</vt:lpstr>
      <vt:lpstr>Gimmickar</vt:lpstr>
      <vt:lpstr>Felmeddelanden</vt:lpstr>
      <vt:lpstr>Väntan</vt:lpstr>
      <vt:lpstr>Uppgraderingar</vt:lpstr>
      <vt:lpstr>Utseende</vt:lpstr>
      <vt:lpstr>Bör datorer be om ursäkt?</vt:lpstr>
      <vt:lpstr>The Media Equation  (Reeves &amp; Nass, 1996)</vt:lpstr>
      <vt:lpstr>PowerPoint Presentation</vt:lpstr>
      <vt:lpstr>Persuasive Technologies</vt:lpstr>
      <vt:lpstr>NiviNavi</vt:lpstr>
      <vt:lpstr>Anthropomorphism</vt:lpstr>
      <vt:lpstr>Which do you prefer?</vt:lpstr>
      <vt:lpstr>Evidence to support anthropomorphism</vt:lpstr>
      <vt:lpstr>Criticism of anthropomorphism</vt:lpstr>
      <vt:lpstr>Virtual characters</vt:lpstr>
      <vt:lpstr>Ljud och känsel</vt:lpstr>
      <vt:lpstr>Ljud</vt:lpstr>
      <vt:lpstr>Återkoppling</vt:lpstr>
      <vt:lpstr>Signal-ljud</vt:lpstr>
      <vt:lpstr>Driftsljud (också återkopplande!)</vt:lpstr>
      <vt:lpstr>Känsel</vt:lpstr>
      <vt:lpstr>Haptik = handens känsel och rörelse</vt:lpstr>
      <vt:lpstr>Force feedback</vt:lpstr>
      <vt:lpstr>Design-tankar (för projektet)</vt:lpstr>
      <vt:lpstr>Referenser</vt:lpstr>
      <vt:lpstr>Hi-fi-prototyping </vt:lpstr>
      <vt:lpstr>Nästa steg i projektet High-fidelity-prototyping</vt:lpstr>
      <vt:lpstr>Resurser grafisk design</vt:lpstr>
      <vt:lpstr>Hi-fi prototyping</vt:lpstr>
      <vt:lpstr>Nackdelar med hi-fi-prototyping</vt:lpstr>
      <vt:lpstr>Mjukvara för hi-fi prototyping</vt:lpstr>
      <vt:lpstr>Exempel: inVision</vt:lpstr>
      <vt:lpstr>Powerpoint</vt:lpstr>
      <vt:lpstr>Powerpoint</vt:lpstr>
      <vt:lpstr>PowerPoint Prototyping Toolkit</vt:lpstr>
      <vt:lpstr>Powerpoint</vt:lpstr>
      <vt:lpstr>GUI-mallar Photoshop</vt:lpstr>
      <vt:lpstr>inVision</vt:lpstr>
      <vt:lpstr>POP – prototyping on paper</vt:lpstr>
      <vt:lpstr>Noodl</vt:lpstr>
      <vt:lpstr>Axure RP</vt:lpstr>
      <vt:lpstr>Axure RP</vt:lpstr>
      <vt:lpstr>The Pencil Project</vt:lpstr>
      <vt:lpstr>The Pencil Project</vt:lpstr>
      <vt:lpstr>Balsamiq Mockups</vt:lpstr>
      <vt:lpstr>Balsamiq Mockups</vt:lpstr>
      <vt:lpstr>Microsoft Expression Blend + SketchFlow</vt:lpstr>
      <vt:lpstr>Microsoft Expression Blend</vt:lpstr>
      <vt:lpstr>Microsoft Expression Blend</vt:lpstr>
      <vt:lpstr>Vad rekommenderar vi?</vt:lpstr>
      <vt:lpstr>Projektet</vt:lpstr>
      <vt:lpstr>PowerPoint Presentation</vt:lpstr>
    </vt:vector>
  </TitlesOfParts>
  <Company>Design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Grundläggande teori för användargränssnitt,del 2</dc:title>
  <dc:creator>Mattias Wallergård</dc:creator>
  <cp:lastModifiedBy>Kirre Rassmus Gröhn</cp:lastModifiedBy>
  <cp:revision>195</cp:revision>
  <cp:lastPrinted>2014-09-29T18:53:39Z</cp:lastPrinted>
  <dcterms:created xsi:type="dcterms:W3CDTF">2012-01-16T08:30:01Z</dcterms:created>
  <dcterms:modified xsi:type="dcterms:W3CDTF">2015-10-05T20:35:11Z</dcterms:modified>
</cp:coreProperties>
</file>